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54"/>
  </p:notesMasterIdLst>
  <p:sldIdLst>
    <p:sldId id="256" r:id="rId5"/>
    <p:sldId id="333" r:id="rId6"/>
    <p:sldId id="386" r:id="rId7"/>
    <p:sldId id="424" r:id="rId8"/>
    <p:sldId id="425" r:id="rId9"/>
    <p:sldId id="427" r:id="rId10"/>
    <p:sldId id="468" r:id="rId11"/>
    <p:sldId id="428" r:id="rId12"/>
    <p:sldId id="417" r:id="rId13"/>
    <p:sldId id="418" r:id="rId14"/>
    <p:sldId id="430" r:id="rId15"/>
    <p:sldId id="477" r:id="rId16"/>
    <p:sldId id="429" r:id="rId17"/>
    <p:sldId id="431" r:id="rId18"/>
    <p:sldId id="467" r:id="rId19"/>
    <p:sldId id="469" r:id="rId20"/>
    <p:sldId id="423" r:id="rId21"/>
    <p:sldId id="432" r:id="rId22"/>
    <p:sldId id="479" r:id="rId23"/>
    <p:sldId id="416" r:id="rId24"/>
    <p:sldId id="481" r:id="rId25"/>
    <p:sldId id="444" r:id="rId26"/>
    <p:sldId id="448" r:id="rId27"/>
    <p:sldId id="449" r:id="rId28"/>
    <p:sldId id="482" r:id="rId29"/>
    <p:sldId id="456" r:id="rId30"/>
    <p:sldId id="484" r:id="rId31"/>
    <p:sldId id="486" r:id="rId32"/>
    <p:sldId id="488" r:id="rId33"/>
    <p:sldId id="443" r:id="rId34"/>
    <p:sldId id="450" r:id="rId35"/>
    <p:sldId id="501" r:id="rId36"/>
    <p:sldId id="453" r:id="rId37"/>
    <p:sldId id="457" r:id="rId38"/>
    <p:sldId id="490" r:id="rId39"/>
    <p:sldId id="494" r:id="rId40"/>
    <p:sldId id="496" r:id="rId41"/>
    <p:sldId id="458" r:id="rId42"/>
    <p:sldId id="492" r:id="rId43"/>
    <p:sldId id="498" r:id="rId44"/>
    <p:sldId id="502" r:id="rId45"/>
    <p:sldId id="459" r:id="rId46"/>
    <p:sldId id="472" r:id="rId47"/>
    <p:sldId id="473" r:id="rId48"/>
    <p:sldId id="474" r:id="rId49"/>
    <p:sldId id="462" r:id="rId50"/>
    <p:sldId id="500" r:id="rId51"/>
    <p:sldId id="465" r:id="rId52"/>
    <p:sldId id="466" r:id="rId53"/>
  </p:sldIdLst>
  <p:sldSz cx="9144000" cy="6858000" type="screen4x3"/>
  <p:notesSz cx="6934200" cy="9232900"/>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9616C"/>
    <a:srgbClr val="FF0066"/>
    <a:srgbClr val="CCFF66"/>
    <a:srgbClr val="00FF99"/>
    <a:srgbClr val="FF9933"/>
    <a:srgbClr val="FF6600"/>
    <a:srgbClr val="C80816"/>
    <a:srgbClr val="FA9A74"/>
    <a:srgbClr val="F9B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2" autoAdjust="0"/>
  </p:normalViewPr>
  <p:slideViewPr>
    <p:cSldViewPr snapToGrid="0" snapToObjects="1">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05138" cy="461963"/>
          </a:xfrm>
          <a:prstGeom prst="rect">
            <a:avLst/>
          </a:prstGeom>
        </p:spPr>
        <p:txBody>
          <a:bodyPr vert="horz" lIns="92382" tIns="46191" rIns="92382" bIns="46191" rtlCol="0"/>
          <a:lstStyle>
            <a:lvl1pPr algn="l" eaLnBrk="1" hangingPunct="1">
              <a:defRPr sz="1200"/>
            </a:lvl1pPr>
          </a:lstStyle>
          <a:p>
            <a:pPr>
              <a:defRPr/>
            </a:pPr>
            <a:endParaRPr lang="es-MX"/>
          </a:p>
        </p:txBody>
      </p:sp>
      <p:sp>
        <p:nvSpPr>
          <p:cNvPr id="3" name="2 Marcador de fecha"/>
          <p:cNvSpPr>
            <a:spLocks noGrp="1"/>
          </p:cNvSpPr>
          <p:nvPr>
            <p:ph type="dt" idx="1"/>
          </p:nvPr>
        </p:nvSpPr>
        <p:spPr>
          <a:xfrm>
            <a:off x="3927475" y="0"/>
            <a:ext cx="3005138" cy="461963"/>
          </a:xfrm>
          <a:prstGeom prst="rect">
            <a:avLst/>
          </a:prstGeom>
        </p:spPr>
        <p:txBody>
          <a:bodyPr vert="horz" lIns="92382" tIns="46191" rIns="92382" bIns="46191" rtlCol="0"/>
          <a:lstStyle>
            <a:lvl1pPr algn="r" eaLnBrk="1" hangingPunct="1">
              <a:defRPr sz="1200"/>
            </a:lvl1pPr>
          </a:lstStyle>
          <a:p>
            <a:pPr>
              <a:defRPr/>
            </a:pPr>
            <a:fld id="{BF547BD7-954C-4994-B2C6-C65F781FDBAC}" type="datetimeFigureOut">
              <a:rPr lang="es-MX"/>
              <a:pPr>
                <a:defRPr/>
              </a:pPr>
              <a:t>12/10/2021</a:t>
            </a:fld>
            <a:endParaRPr lang="es-MX"/>
          </a:p>
        </p:txBody>
      </p:sp>
      <p:sp>
        <p:nvSpPr>
          <p:cNvPr id="4" name="3 Marcador de imagen de diapositiva"/>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s-MX" noProof="0"/>
          </a:p>
        </p:txBody>
      </p:sp>
      <p:sp>
        <p:nvSpPr>
          <p:cNvPr id="5" name="4 Marcador de notas"/>
          <p:cNvSpPr>
            <a:spLocks noGrp="1"/>
          </p:cNvSpPr>
          <p:nvPr>
            <p:ph type="body" sz="quarter" idx="3"/>
          </p:nvPr>
        </p:nvSpPr>
        <p:spPr>
          <a:xfrm>
            <a:off x="693738" y="4386263"/>
            <a:ext cx="5546725" cy="4154487"/>
          </a:xfrm>
          <a:prstGeom prst="rect">
            <a:avLst/>
          </a:prstGeom>
        </p:spPr>
        <p:txBody>
          <a:bodyPr vert="horz" lIns="92382" tIns="46191" rIns="92382" bIns="46191"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eaLnBrk="1" hangingPunct="1">
              <a:defRPr sz="1200"/>
            </a:lvl1pPr>
          </a:lstStyle>
          <a:p>
            <a:pPr>
              <a:defRPr/>
            </a:pPr>
            <a:endParaRPr lang="es-MX"/>
          </a:p>
        </p:txBody>
      </p:sp>
      <p:sp>
        <p:nvSpPr>
          <p:cNvPr id="7" name="6 Marcador de número de diapositiva"/>
          <p:cNvSpPr>
            <a:spLocks noGrp="1"/>
          </p:cNvSpPr>
          <p:nvPr>
            <p:ph type="sldNum" sz="quarter" idx="5"/>
          </p:nvPr>
        </p:nvSpPr>
        <p:spPr>
          <a:xfrm>
            <a:off x="3927475" y="8769350"/>
            <a:ext cx="3005138" cy="461963"/>
          </a:xfrm>
          <a:prstGeom prst="rect">
            <a:avLst/>
          </a:prstGeom>
        </p:spPr>
        <p:txBody>
          <a:bodyPr vert="horz" wrap="square" lIns="92382" tIns="46191" rIns="92382" bIns="46191" numCol="1" anchor="b" anchorCtr="0" compatLnSpc="1">
            <a:prstTxWarp prst="textNoShape">
              <a:avLst/>
            </a:prstTxWarp>
          </a:bodyPr>
          <a:lstStyle>
            <a:lvl1pPr algn="r" eaLnBrk="1" hangingPunct="1">
              <a:defRPr sz="1200"/>
            </a:lvl1pPr>
          </a:lstStyle>
          <a:p>
            <a:fld id="{609CDAF3-9B34-42A8-ADC8-FC2E4DC75978}" type="slidenum">
              <a:rPr lang="es-MX" altLang="es-ES"/>
              <a:pPr/>
              <a:t>‹Nº›</a:t>
            </a:fld>
            <a:endParaRPr lang="es-MX" altLang="es-ES"/>
          </a:p>
        </p:txBody>
      </p:sp>
    </p:spTree>
    <p:extLst>
      <p:ext uri="{BB962C8B-B14F-4D97-AF65-F5344CB8AC3E}">
        <p14:creationId xmlns:p14="http://schemas.microsoft.com/office/powerpoint/2010/main" val="1685975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09CDAF3-9B34-42A8-ADC8-FC2E4DC75978}" type="slidenum">
              <a:rPr lang="es-MX" altLang="es-ES" smtClean="0"/>
              <a:pPr/>
              <a:t>16</a:t>
            </a:fld>
            <a:endParaRPr lang="es-MX" altLang="es-ES"/>
          </a:p>
        </p:txBody>
      </p:sp>
    </p:spTree>
    <p:extLst>
      <p:ext uri="{BB962C8B-B14F-4D97-AF65-F5344CB8AC3E}">
        <p14:creationId xmlns:p14="http://schemas.microsoft.com/office/powerpoint/2010/main" val="369898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9CDAF3-9B34-42A8-ADC8-FC2E4DC75978}" type="slidenum">
              <a:rPr kumimoji="0" lang="es-MX" altLang="es-E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s-MX"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6634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8E68AF2-8672-4052-8CC1-079C51FC0272}" type="datetimeFigureOut">
              <a:rPr lang="es-ES"/>
              <a:pPr>
                <a:defRPr/>
              </a:pPr>
              <a:t>12/10/2021</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7AF9D3CF-EF0B-4E3C-9CAF-3D4601509181}" type="slidenum">
              <a:rPr lang="es-ES" altLang="es-ES"/>
              <a:pPr/>
              <a:t>‹Nº›</a:t>
            </a:fld>
            <a:endParaRPr lang="es-ES" altLang="es-ES"/>
          </a:p>
        </p:txBody>
      </p:sp>
    </p:spTree>
    <p:extLst>
      <p:ext uri="{BB962C8B-B14F-4D97-AF65-F5344CB8AC3E}">
        <p14:creationId xmlns:p14="http://schemas.microsoft.com/office/powerpoint/2010/main" val="259841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D2B0D836-4DCC-4A63-B98B-8FB1CB79B252}" type="datetimeFigureOut">
              <a:rPr lang="es-ES"/>
              <a:pPr>
                <a:defRPr/>
              </a:pPr>
              <a:t>12/10/2021</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742BB5AC-C08A-4CAB-9F12-E582FDC2A7BE}" type="slidenum">
              <a:rPr lang="es-ES" altLang="es-ES"/>
              <a:pPr/>
              <a:t>‹Nº›</a:t>
            </a:fld>
            <a:endParaRPr lang="es-ES" altLang="es-ES"/>
          </a:p>
        </p:txBody>
      </p:sp>
    </p:spTree>
    <p:extLst>
      <p:ext uri="{BB962C8B-B14F-4D97-AF65-F5344CB8AC3E}">
        <p14:creationId xmlns:p14="http://schemas.microsoft.com/office/powerpoint/2010/main" val="88943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EFD6CBFB-A78B-4F4F-9577-2471B77E1842}" type="datetimeFigureOut">
              <a:rPr lang="es-ES"/>
              <a:pPr>
                <a:defRPr/>
              </a:pPr>
              <a:t>12/10/2021</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FCB8D70C-D647-4F8F-83D4-1C22637BA4B3}" type="slidenum">
              <a:rPr lang="es-ES" altLang="es-ES"/>
              <a:pPr/>
              <a:t>‹Nº›</a:t>
            </a:fld>
            <a:endParaRPr lang="es-ES" altLang="es-ES"/>
          </a:p>
        </p:txBody>
      </p:sp>
    </p:spTree>
    <p:extLst>
      <p:ext uri="{BB962C8B-B14F-4D97-AF65-F5344CB8AC3E}">
        <p14:creationId xmlns:p14="http://schemas.microsoft.com/office/powerpoint/2010/main" val="160014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8E68AF2-8672-4052-8CC1-079C51FC027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AF9D3CF-EF0B-4E3C-9CAF-3D4601509181}"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116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227B8D3-43D3-4E96-97CD-04DDB0E4C6BA}"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91CBA74-1DA6-4F3E-946B-C19236FD527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0356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DEBDAD4-FEF0-4322-B19E-AB7E6D56460A}"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12E15B4-5E84-4782-9F29-9CA7297A9C49}"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468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CBF6882-CC57-4BC6-8A4C-D54003EAC11D}"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441C28E-FE0D-4E7A-B89F-E0B8EA39D9B3}"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91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ADB9079-EF77-4BF6-AA1D-7EEC72572E76}"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8"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A81E4A4-EE63-4431-B055-E872CE221888}"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1232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B5339B-4C26-4BF8-9C77-3023800B1A16}"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4"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499F1D1-BF27-4DF1-9287-EA6CFA1AB61A}"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85598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70466BE-CC57-41BB-AB9B-EB193F03BDEF}"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3"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07B312A-3069-4A43-A5EA-436757FEFA2C}"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4636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1257813-F735-46FB-94E7-5902D820E46F}"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2E3DF09-4B92-475F-81AA-F8D2B16908CB}"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206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3227B8D3-43D3-4E96-97CD-04DDB0E4C6BA}" type="datetimeFigureOut">
              <a:rPr lang="es-ES"/>
              <a:pPr>
                <a:defRPr/>
              </a:pPr>
              <a:t>12/10/2021</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691CBA74-1DA6-4F3E-946B-C19236FD527E}" type="slidenum">
              <a:rPr lang="es-ES" altLang="es-ES"/>
              <a:pPr/>
              <a:t>‹Nº›</a:t>
            </a:fld>
            <a:endParaRPr lang="es-ES" altLang="es-ES"/>
          </a:p>
        </p:txBody>
      </p:sp>
    </p:spTree>
    <p:extLst>
      <p:ext uri="{BB962C8B-B14F-4D97-AF65-F5344CB8AC3E}">
        <p14:creationId xmlns:p14="http://schemas.microsoft.com/office/powerpoint/2010/main" val="2292407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EF7510D-C9AC-4359-8998-64D36CBAF09D}"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A49646-5AC3-4A98-ADC9-2627B05B386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25489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2B0D836-4DCC-4A63-B98B-8FB1CB79B25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42BB5AC-C08A-4CAB-9F12-E582FDC2A7B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0508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FD6CBFB-A78B-4F4F-9577-2471B77E184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CB8D70C-D647-4F8F-83D4-1C22637BA4B3}"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49157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8E68AF2-8672-4052-8CC1-079C51FC027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AF9D3CF-EF0B-4E3C-9CAF-3D4601509181}"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61512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227B8D3-43D3-4E96-97CD-04DDB0E4C6BA}"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91CBA74-1DA6-4F3E-946B-C19236FD527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13296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DEBDAD4-FEF0-4322-B19E-AB7E6D56460A}"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12E15B4-5E84-4782-9F29-9CA7297A9C49}"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86621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CBF6882-CC57-4BC6-8A4C-D54003EAC11D}"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441C28E-FE0D-4E7A-B89F-E0B8EA39D9B3}"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323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ADB9079-EF77-4BF6-AA1D-7EEC72572E76}"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8"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A81E4A4-EE63-4431-B055-E872CE221888}"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2676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B5339B-4C26-4BF8-9C77-3023800B1A16}"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4"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499F1D1-BF27-4DF1-9287-EA6CFA1AB61A}"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25191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70466BE-CC57-41BB-AB9B-EB193F03BDEF}"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3"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07B312A-3069-4A43-A5EA-436757FEFA2C}"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0207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DEBDAD4-FEF0-4322-B19E-AB7E6D56460A}" type="datetimeFigureOut">
              <a:rPr lang="es-ES"/>
              <a:pPr>
                <a:defRPr/>
              </a:pPr>
              <a:t>12/10/2021</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012E15B4-5E84-4782-9F29-9CA7297A9C49}" type="slidenum">
              <a:rPr lang="es-ES" altLang="es-ES"/>
              <a:pPr/>
              <a:t>‹Nº›</a:t>
            </a:fld>
            <a:endParaRPr lang="es-ES" altLang="es-ES"/>
          </a:p>
        </p:txBody>
      </p:sp>
    </p:spTree>
    <p:extLst>
      <p:ext uri="{BB962C8B-B14F-4D97-AF65-F5344CB8AC3E}">
        <p14:creationId xmlns:p14="http://schemas.microsoft.com/office/powerpoint/2010/main" val="1407621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1257813-F735-46FB-94E7-5902D820E46F}"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2E3DF09-4B92-475F-81AA-F8D2B16908CB}"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05970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EF7510D-C9AC-4359-8998-64D36CBAF09D}"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A49646-5AC3-4A98-ADC9-2627B05B386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5153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2B0D836-4DCC-4A63-B98B-8FB1CB79B25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42BB5AC-C08A-4CAB-9F12-E582FDC2A7B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12224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FD6CBFB-A78B-4F4F-9577-2471B77E184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CB8D70C-D647-4F8F-83D4-1C22637BA4B3}"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20245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8E68AF2-8672-4052-8CC1-079C51FC027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AF9D3CF-EF0B-4E3C-9CAF-3D4601509181}"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000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227B8D3-43D3-4E96-97CD-04DDB0E4C6BA}"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91CBA74-1DA6-4F3E-946B-C19236FD527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6005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DEBDAD4-FEF0-4322-B19E-AB7E6D56460A}"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12E15B4-5E84-4782-9F29-9CA7297A9C49}"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88265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CBF6882-CC57-4BC6-8A4C-D54003EAC11D}"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441C28E-FE0D-4E7A-B89F-E0B8EA39D9B3}"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96526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ADB9079-EF77-4BF6-AA1D-7EEC72572E76}"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8"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A81E4A4-EE63-4431-B055-E872CE221888}"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50802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B5339B-4C26-4BF8-9C77-3023800B1A16}"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4"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499F1D1-BF27-4DF1-9287-EA6CFA1AB61A}"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9228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DCBF6882-CC57-4BC6-8A4C-D54003EAC11D}" type="datetimeFigureOut">
              <a:rPr lang="es-ES"/>
              <a:pPr>
                <a:defRPr/>
              </a:pPr>
              <a:t>12/10/2021</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8441C28E-FE0D-4E7A-B89F-E0B8EA39D9B3}" type="slidenum">
              <a:rPr lang="es-ES" altLang="es-ES"/>
              <a:pPr/>
              <a:t>‹Nº›</a:t>
            </a:fld>
            <a:endParaRPr lang="es-ES" altLang="es-ES"/>
          </a:p>
        </p:txBody>
      </p:sp>
    </p:spTree>
    <p:extLst>
      <p:ext uri="{BB962C8B-B14F-4D97-AF65-F5344CB8AC3E}">
        <p14:creationId xmlns:p14="http://schemas.microsoft.com/office/powerpoint/2010/main" val="42254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70466BE-CC57-41BB-AB9B-EB193F03BDEF}"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3"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07B312A-3069-4A43-A5EA-436757FEFA2C}"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2009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1257813-F735-46FB-94E7-5902D820E46F}"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2E3DF09-4B92-475F-81AA-F8D2B16908CB}"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29402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EF7510D-C9AC-4359-8998-64D36CBAF09D}"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A49646-5AC3-4A98-ADC9-2627B05B386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6657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2B0D836-4DCC-4A63-B98B-8FB1CB79B25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42BB5AC-C08A-4CAB-9F12-E582FDC2A7BE}"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52363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FD6CBFB-A78B-4F4F-9577-2471B77E1842}"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CB8D70C-D647-4F8F-83D4-1C22637BA4B3}"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314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8ADB9079-EF77-4BF6-AA1D-7EEC72572E76}" type="datetimeFigureOut">
              <a:rPr lang="es-ES"/>
              <a:pPr>
                <a:defRPr/>
              </a:pPr>
              <a:t>12/10/2021</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1A81E4A4-EE63-4431-B055-E872CE221888}" type="slidenum">
              <a:rPr lang="es-ES" altLang="es-ES"/>
              <a:pPr/>
              <a:t>‹Nº›</a:t>
            </a:fld>
            <a:endParaRPr lang="es-ES" altLang="es-ES"/>
          </a:p>
        </p:txBody>
      </p:sp>
    </p:spTree>
    <p:extLst>
      <p:ext uri="{BB962C8B-B14F-4D97-AF65-F5344CB8AC3E}">
        <p14:creationId xmlns:p14="http://schemas.microsoft.com/office/powerpoint/2010/main" val="374111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DEB5339B-4C26-4BF8-9C77-3023800B1A16}" type="datetimeFigureOut">
              <a:rPr lang="es-ES"/>
              <a:pPr>
                <a:defRPr/>
              </a:pPr>
              <a:t>12/10/2021</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9499F1D1-BF27-4DF1-9287-EA6CFA1AB61A}" type="slidenum">
              <a:rPr lang="es-ES" altLang="es-ES"/>
              <a:pPr/>
              <a:t>‹Nº›</a:t>
            </a:fld>
            <a:endParaRPr lang="es-ES" altLang="es-ES"/>
          </a:p>
        </p:txBody>
      </p:sp>
    </p:spTree>
    <p:extLst>
      <p:ext uri="{BB962C8B-B14F-4D97-AF65-F5344CB8AC3E}">
        <p14:creationId xmlns:p14="http://schemas.microsoft.com/office/powerpoint/2010/main" val="25620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E70466BE-CC57-41BB-AB9B-EB193F03BDEF}" type="datetimeFigureOut">
              <a:rPr lang="es-ES"/>
              <a:pPr>
                <a:defRPr/>
              </a:pPr>
              <a:t>12/10/2021</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007B312A-3069-4A43-A5EA-436757FEFA2C}" type="slidenum">
              <a:rPr lang="es-ES" altLang="es-ES"/>
              <a:pPr/>
              <a:t>‹Nº›</a:t>
            </a:fld>
            <a:endParaRPr lang="es-ES" altLang="es-ES"/>
          </a:p>
        </p:txBody>
      </p:sp>
    </p:spTree>
    <p:extLst>
      <p:ext uri="{BB962C8B-B14F-4D97-AF65-F5344CB8AC3E}">
        <p14:creationId xmlns:p14="http://schemas.microsoft.com/office/powerpoint/2010/main" val="169270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1257813-F735-46FB-94E7-5902D820E46F}" type="datetimeFigureOut">
              <a:rPr lang="es-ES"/>
              <a:pPr>
                <a:defRPr/>
              </a:pPr>
              <a:t>12/10/2021</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32E3DF09-4B92-475F-81AA-F8D2B16908CB}" type="slidenum">
              <a:rPr lang="es-ES" altLang="es-ES"/>
              <a:pPr/>
              <a:t>‹Nº›</a:t>
            </a:fld>
            <a:endParaRPr lang="es-ES" altLang="es-ES"/>
          </a:p>
        </p:txBody>
      </p:sp>
    </p:spTree>
    <p:extLst>
      <p:ext uri="{BB962C8B-B14F-4D97-AF65-F5344CB8AC3E}">
        <p14:creationId xmlns:p14="http://schemas.microsoft.com/office/powerpoint/2010/main" val="168241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9EF7510D-C9AC-4359-8998-64D36CBAF09D}" type="datetimeFigureOut">
              <a:rPr lang="es-ES"/>
              <a:pPr>
                <a:defRPr/>
              </a:pPr>
              <a:t>12/10/2021</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3DA49646-5AC3-4A98-ADC9-2627B05B386E}" type="slidenum">
              <a:rPr lang="es-ES" altLang="es-ES"/>
              <a:pPr/>
              <a:t>‹Nº›</a:t>
            </a:fld>
            <a:endParaRPr lang="es-ES" altLang="es-ES"/>
          </a:p>
        </p:txBody>
      </p:sp>
    </p:spTree>
    <p:extLst>
      <p:ext uri="{BB962C8B-B14F-4D97-AF65-F5344CB8AC3E}">
        <p14:creationId xmlns:p14="http://schemas.microsoft.com/office/powerpoint/2010/main" val="185769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1FFCE6AC-7ABF-4EF7-A6DD-D2983A8F3FD1}" type="datetimeFigureOut">
              <a:rPr lang="es-ES"/>
              <a:pPr>
                <a:defRPr/>
              </a:pPr>
              <a:t>12/10/2021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5BBD6E1-CDBA-4ADC-BCF6-C673DAA7A078}"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FFCE6AC-7ABF-4EF7-A6DD-D2983A8F3FD1}"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5BBD6E1-CDBA-4ADC-BCF6-C673DAA7A078}"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64332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FFCE6AC-7ABF-4EF7-A6DD-D2983A8F3FD1}"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5BBD6E1-CDBA-4ADC-BCF6-C673DAA7A078}"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23745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FFCE6AC-7ABF-4EF7-A6DD-D2983A8F3FD1}" type="datetimeFigureOut">
              <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12/10/2021</a:t>
            </a:fld>
            <a:endParaRPr kumimoji="0" 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5BBD6E1-CDBA-4ADC-BCF6-C673DAA7A078}" type="slidenum">
              <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02424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juridico@iepc-chiapas.org.mx"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unidad.genero@iepc-chiapas.org.m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3" descr="powe_poit_pag_1.1_46-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485A47E0-DEFD-43FE-8E42-F0C8468661D7}"/>
              </a:ext>
            </a:extLst>
          </p:cNvPr>
          <p:cNvSpPr txBox="1"/>
          <p:nvPr/>
        </p:nvSpPr>
        <p:spPr>
          <a:xfrm>
            <a:off x="1373582" y="2057618"/>
            <a:ext cx="6224954" cy="1231106"/>
          </a:xfrm>
          <a:prstGeom prst="rect">
            <a:avLst/>
          </a:prstGeom>
          <a:noFill/>
        </p:spPr>
        <p:txBody>
          <a:bodyPr wrap="square">
            <a:spAutoFit/>
          </a:bodyPr>
          <a:lstStyle/>
          <a:p>
            <a:pPr marL="285750" lvl="0" indent="-285750" algn="just">
              <a:buFont typeface="Wingdings" panose="05000000000000000000" pitchFamily="2" charset="2"/>
              <a:buChar char="Ø"/>
            </a:pPr>
            <a:r>
              <a:rPr lang="es-MX" dirty="0" smtClean="0"/>
              <a:t>Idea errónea de que las </a:t>
            </a:r>
            <a:r>
              <a:rPr lang="es-MX" dirty="0"/>
              <a:t>mujeres no tienen la capacidad para ejercerlos, y por tanto, deben quedarse en casa a cuidar los niños y administrar el </a:t>
            </a:r>
            <a:r>
              <a:rPr lang="es-MX" dirty="0" smtClean="0"/>
              <a:t>hogar</a:t>
            </a:r>
            <a:r>
              <a:rPr lang="es-MX" sz="2000" dirty="0" smtClean="0"/>
              <a:t>.</a:t>
            </a:r>
          </a:p>
          <a:p>
            <a:pPr marL="285750" lvl="0" indent="-285750" algn="just">
              <a:buFont typeface="Wingdings" panose="05000000000000000000" pitchFamily="2" charset="2"/>
              <a:buChar char="Ø"/>
            </a:pPr>
            <a:endParaRPr lang="es-MX" dirty="0"/>
          </a:p>
        </p:txBody>
      </p:sp>
      <p:sp>
        <p:nvSpPr>
          <p:cNvPr id="2" name="AutoShape 2" descr="La violencia en México no da tregua: más de 14 políticos son asesinados  cada mes | CN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2" name="Picture 2" descr="Oxchuc expresa su acuerdo para que se reconozcan los Municipios Indígenas  en la Constitución Mexicana – Rosy Ram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271233"/>
            <a:ext cx="6646036" cy="266876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45967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744E967-11B3-4A5E-A361-4C572EF0594D}"/>
              </a:ext>
            </a:extLst>
          </p:cNvPr>
          <p:cNvSpPr txBox="1"/>
          <p:nvPr/>
        </p:nvSpPr>
        <p:spPr>
          <a:xfrm>
            <a:off x="1841824" y="1879325"/>
            <a:ext cx="6441114" cy="369332"/>
          </a:xfrm>
          <a:prstGeom prst="rect">
            <a:avLst/>
          </a:prstGeom>
          <a:noFill/>
        </p:spPr>
        <p:txBody>
          <a:bodyPr wrap="square" rtlCol="0">
            <a:spAutoFit/>
          </a:bodyPr>
          <a:lstStyle/>
          <a:p>
            <a:pPr algn="just"/>
            <a:r>
              <a:rPr lang="es-MX" b="1" dirty="0" smtClean="0"/>
              <a:t>ATROPELLOS A LOS DERECHOS POLÍTICO-ELECTORALES:</a:t>
            </a:r>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3620288888"/>
              </p:ext>
            </p:extLst>
          </p:nvPr>
        </p:nvGraphicFramePr>
        <p:xfrm>
          <a:off x="823910" y="2504843"/>
          <a:ext cx="7662864" cy="3474720"/>
        </p:xfrm>
        <a:graphic>
          <a:graphicData uri="http://schemas.openxmlformats.org/drawingml/2006/table">
            <a:tbl>
              <a:tblPr firstRow="1" bandRow="1">
                <a:tableStyleId>{21E4AEA4-8DFA-4A89-87EB-49C32662AFE0}</a:tableStyleId>
              </a:tblPr>
              <a:tblGrid>
                <a:gridCol w="2554288">
                  <a:extLst>
                    <a:ext uri="{9D8B030D-6E8A-4147-A177-3AD203B41FA5}">
                      <a16:colId xmlns:a16="http://schemas.microsoft.com/office/drawing/2014/main" xmlns="" val="20000"/>
                    </a:ext>
                  </a:extLst>
                </a:gridCol>
                <a:gridCol w="2554288">
                  <a:extLst>
                    <a:ext uri="{9D8B030D-6E8A-4147-A177-3AD203B41FA5}">
                      <a16:colId xmlns:a16="http://schemas.microsoft.com/office/drawing/2014/main" xmlns="" val="20001"/>
                    </a:ext>
                  </a:extLst>
                </a:gridCol>
                <a:gridCol w="2554288">
                  <a:extLst>
                    <a:ext uri="{9D8B030D-6E8A-4147-A177-3AD203B41FA5}">
                      <a16:colId xmlns:a16="http://schemas.microsoft.com/office/drawing/2014/main" xmlns="" val="20002"/>
                    </a:ext>
                  </a:extLst>
                </a:gridCol>
              </a:tblGrid>
              <a:tr h="1149488">
                <a:tc>
                  <a:txBody>
                    <a:bodyPr/>
                    <a:lstStyle/>
                    <a:p>
                      <a:pPr algn="ctr"/>
                      <a:r>
                        <a:rPr lang="es-MX" sz="1800" b="1" kern="1200" dirty="0" smtClean="0">
                          <a:solidFill>
                            <a:schemeClr val="lt1"/>
                          </a:solidFill>
                          <a:effectLst/>
                          <a:latin typeface="+mn-lt"/>
                          <a:ea typeface="+mn-ea"/>
                          <a:cs typeface="+mn-cs"/>
                        </a:rPr>
                        <a:t>Hombres dirigentes y/o militantes del mismo partido político que las postulan, o la propia comunidad a la que pertenecen</a:t>
                      </a:r>
                      <a:endParaRPr lang="es-MX" dirty="0"/>
                    </a:p>
                  </a:txBody>
                  <a:tcPr>
                    <a:solidFill>
                      <a:srgbClr val="FF33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Compañeros sentimentales </a:t>
                      </a:r>
                    </a:p>
                  </a:txBody>
                  <a:tcPr>
                    <a:solidFill>
                      <a:srgbClr val="FF3399"/>
                    </a:solidFill>
                  </a:tcPr>
                </a:tc>
                <a:tc>
                  <a:txBody>
                    <a:bodyPr/>
                    <a:lstStyle/>
                    <a:p>
                      <a:pPr algn="ctr"/>
                      <a:r>
                        <a:rPr lang="es-MX" sz="1800" b="1" kern="1200" dirty="0" smtClean="0">
                          <a:solidFill>
                            <a:schemeClr val="lt1"/>
                          </a:solidFill>
                          <a:effectLst/>
                          <a:latin typeface="+mn-lt"/>
                          <a:ea typeface="+mn-ea"/>
                          <a:cs typeface="+mn-cs"/>
                        </a:rPr>
                        <a:t>Usurpación del cargo (consentida o no)</a:t>
                      </a:r>
                      <a:endParaRPr lang="es-MX" dirty="0"/>
                    </a:p>
                  </a:txBody>
                  <a:tcPr>
                    <a:solidFill>
                      <a:srgbClr val="FF3399"/>
                    </a:solidFill>
                  </a:tcPr>
                </a:tc>
                <a:extLst>
                  <a:ext uri="{0D108BD9-81ED-4DB2-BD59-A6C34878D82A}">
                    <a16:rowId xmlns:a16="http://schemas.microsoft.com/office/drawing/2014/main" xmlns="" val="10000"/>
                  </a:ext>
                </a:extLst>
              </a:tr>
              <a:tr h="1149488">
                <a:tc>
                  <a:txBody>
                    <a:bodyPr/>
                    <a:lstStyle/>
                    <a:p>
                      <a:pPr algn="ctr"/>
                      <a:r>
                        <a:rPr lang="es-MX" dirty="0"/>
                        <a:t> Conductas</a:t>
                      </a:r>
                      <a:r>
                        <a:rPr lang="es-MX" baseline="0" dirty="0"/>
                        <a:t> = </a:t>
                      </a:r>
                      <a:r>
                        <a:rPr lang="es-MX" baseline="0" dirty="0" smtClean="0"/>
                        <a:t>Ponen en tela de juicio su capacidad para gobernar.</a:t>
                      </a:r>
                      <a:endParaRPr lang="es-MX" dirty="0"/>
                    </a:p>
                  </a:txBody>
                  <a:tcPr>
                    <a:solidFill>
                      <a:srgbClr val="F9616C"/>
                    </a:solidFill>
                  </a:tcPr>
                </a:tc>
                <a:tc>
                  <a:txBody>
                    <a:bodyPr/>
                    <a:lstStyle/>
                    <a:p>
                      <a:pPr algn="ctr"/>
                      <a:r>
                        <a:rPr lang="es-MX" dirty="0"/>
                        <a:t>Conductas = </a:t>
                      </a:r>
                      <a:r>
                        <a:rPr lang="es-MX" dirty="0" smtClean="0"/>
                        <a:t>Obstaculizan</a:t>
                      </a:r>
                      <a:r>
                        <a:rPr lang="es-MX" baseline="0" dirty="0" smtClean="0"/>
                        <a:t> y/o i</a:t>
                      </a:r>
                      <a:r>
                        <a:rPr lang="es-MX" dirty="0" smtClean="0"/>
                        <a:t>ntervienen</a:t>
                      </a:r>
                      <a:r>
                        <a:rPr lang="es-MX" baseline="0" dirty="0" smtClean="0"/>
                        <a:t> en la decisión de postularse o ejercer un cargo de elección popular.</a:t>
                      </a:r>
                      <a:endParaRPr lang="es-MX" dirty="0"/>
                    </a:p>
                  </a:txBody>
                  <a:tcPr>
                    <a:solidFill>
                      <a:srgbClr val="F9616C"/>
                    </a:solidFill>
                  </a:tcPr>
                </a:tc>
                <a:tc>
                  <a:txBody>
                    <a:bodyPr/>
                    <a:lstStyle/>
                    <a:p>
                      <a:pPr algn="ctr"/>
                      <a:r>
                        <a:rPr lang="es-MX" dirty="0"/>
                        <a:t>Conductas = </a:t>
                      </a:r>
                      <a:r>
                        <a:rPr lang="es-MX" dirty="0" smtClean="0"/>
                        <a:t>Ocupando</a:t>
                      </a:r>
                      <a:r>
                        <a:rPr lang="es-MX" baseline="0" dirty="0" smtClean="0"/>
                        <a:t> el cargo de elección popular a la que fue postulada.</a:t>
                      </a:r>
                      <a:endParaRPr lang="es-MX" dirty="0"/>
                    </a:p>
                  </a:txBody>
                  <a:tcPr>
                    <a:solidFill>
                      <a:srgbClr val="F9616C"/>
                    </a:solidFill>
                  </a:tcPr>
                </a:tc>
                <a:extLst>
                  <a:ext uri="{0D108BD9-81ED-4DB2-BD59-A6C34878D82A}">
                    <a16:rowId xmlns:a16="http://schemas.microsoft.com/office/drawing/2014/main" xmlns="" val="10001"/>
                  </a:ext>
                </a:extLst>
              </a:tr>
            </a:tbl>
          </a:graphicData>
        </a:graphic>
      </p:graphicFrame>
      <p:pic>
        <p:nvPicPr>
          <p:cNvPr id="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28903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ángulo redondeado 8"/>
          <p:cNvSpPr/>
          <p:nvPr/>
        </p:nvSpPr>
        <p:spPr>
          <a:xfrm>
            <a:off x="4705349" y="2071167"/>
            <a:ext cx="3960349" cy="3629372"/>
          </a:xfrm>
          <a:prstGeom prst="roundRect">
            <a:avLst/>
          </a:prstGeom>
          <a:solidFill>
            <a:srgbClr val="FF33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2000" b="1" dirty="0">
                <a:solidFill>
                  <a:schemeClr val="tx1"/>
                </a:solidFill>
              </a:rPr>
              <a:t>SCJN y </a:t>
            </a:r>
            <a:r>
              <a:rPr lang="es-MX" sz="2000" b="1" dirty="0" smtClean="0">
                <a:solidFill>
                  <a:schemeClr val="tx1"/>
                </a:solidFill>
              </a:rPr>
              <a:t>TEPJF</a:t>
            </a:r>
            <a:r>
              <a:rPr lang="es-MX" sz="2000" b="1" dirty="0">
                <a:solidFill>
                  <a:schemeClr val="tx1"/>
                </a:solidFill>
              </a:rPr>
              <a:t>:</a:t>
            </a:r>
            <a:endParaRPr lang="es-MX" sz="2000" dirty="0" smtClean="0">
              <a:solidFill>
                <a:schemeClr val="tx1"/>
              </a:solidFill>
            </a:endParaRPr>
          </a:p>
          <a:p>
            <a:pPr algn="ctr"/>
            <a:r>
              <a:rPr lang="es-MX" sz="2000" dirty="0" smtClean="0">
                <a:solidFill>
                  <a:schemeClr val="tx1"/>
                </a:solidFill>
              </a:rPr>
              <a:t>Criterios </a:t>
            </a:r>
            <a:r>
              <a:rPr lang="es-MX" sz="2000" dirty="0">
                <a:solidFill>
                  <a:schemeClr val="tx1"/>
                </a:solidFill>
              </a:rPr>
              <a:t>donde </a:t>
            </a:r>
            <a:r>
              <a:rPr lang="es-MX" sz="2000" dirty="0" smtClean="0">
                <a:solidFill>
                  <a:schemeClr val="tx1"/>
                </a:solidFill>
              </a:rPr>
              <a:t>sostienen que </a:t>
            </a:r>
            <a:r>
              <a:rPr lang="es-MX" sz="2000" dirty="0">
                <a:solidFill>
                  <a:schemeClr val="tx1"/>
                </a:solidFill>
              </a:rPr>
              <a:t>los Usos y Costumbres, no deben atropellar los derechos de las mujeres indígenas, ni deben </a:t>
            </a:r>
            <a:r>
              <a:rPr lang="es-MX" sz="2000" dirty="0" smtClean="0">
                <a:solidFill>
                  <a:schemeClr val="tx1"/>
                </a:solidFill>
              </a:rPr>
              <a:t>usarse como </a:t>
            </a:r>
            <a:r>
              <a:rPr lang="es-MX" sz="2000" dirty="0">
                <a:solidFill>
                  <a:schemeClr val="tx1"/>
                </a:solidFill>
              </a:rPr>
              <a:t>justificación para serles negados, pues de lo contrario esos Usos y Costumbres no serían validos desde la perspectiva del derecho constitucional.</a:t>
            </a:r>
          </a:p>
        </p:txBody>
      </p:sp>
      <p:sp>
        <p:nvSpPr>
          <p:cNvPr id="5" name="Rectángulo redondeado 4"/>
          <p:cNvSpPr/>
          <p:nvPr/>
        </p:nvSpPr>
        <p:spPr>
          <a:xfrm>
            <a:off x="424370" y="2352328"/>
            <a:ext cx="3976180" cy="3067050"/>
          </a:xfrm>
          <a:prstGeom prst="roundRect">
            <a:avLst/>
          </a:prstGeom>
          <a:solidFill>
            <a:srgbClr val="FF3399"/>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xmlns="" id="{18F483ED-7AE3-435A-9EE1-6753CA59C9A7}"/>
              </a:ext>
            </a:extLst>
          </p:cNvPr>
          <p:cNvSpPr txBox="1"/>
          <p:nvPr/>
        </p:nvSpPr>
        <p:spPr>
          <a:xfrm>
            <a:off x="2139503" y="1115953"/>
            <a:ext cx="3759021" cy="677108"/>
          </a:xfrm>
          <a:prstGeom prst="rect">
            <a:avLst/>
          </a:prstGeom>
          <a:noFill/>
        </p:spPr>
        <p:txBody>
          <a:bodyPr wrap="square">
            <a:spAutoFit/>
          </a:bodyPr>
          <a:lstStyle/>
          <a:p>
            <a:pPr lvl="0" algn="ctr"/>
            <a:r>
              <a:rPr lang="es-MX" b="1" dirty="0" smtClean="0"/>
              <a:t>DISCRIMINACIÓN BASADA EN LOS USOS Y COSTUMBRES: </a:t>
            </a:r>
            <a:endParaRPr kumimoji="0" lang="es-MX" sz="2000" b="1" i="0" u="none" strike="noStrike" kern="1200" cap="none" spc="0" normalizeH="0" baseline="0" noProof="0" dirty="0">
              <a:ln>
                <a:noFill/>
              </a:ln>
              <a:solidFill>
                <a:prstClr val="black"/>
              </a:solidFill>
              <a:effectLst/>
              <a:uLnTx/>
              <a:uFillTx/>
            </a:endParaRPr>
          </a:p>
        </p:txBody>
      </p:sp>
      <p:sp>
        <p:nvSpPr>
          <p:cNvPr id="2" name="CuadroTexto 1"/>
          <p:cNvSpPr txBox="1"/>
          <p:nvPr/>
        </p:nvSpPr>
        <p:spPr>
          <a:xfrm>
            <a:off x="424370" y="2547025"/>
            <a:ext cx="3976180" cy="2677656"/>
          </a:xfrm>
          <a:prstGeom prst="rect">
            <a:avLst/>
          </a:prstGeom>
          <a:noFill/>
        </p:spPr>
        <p:txBody>
          <a:bodyPr wrap="square" rtlCol="0">
            <a:spAutoFit/>
          </a:bodyPr>
          <a:lstStyle/>
          <a:p>
            <a:pPr algn="ctr"/>
            <a:r>
              <a:rPr lang="es-MX" sz="2400" b="1" dirty="0"/>
              <a:t>CPEUM </a:t>
            </a:r>
            <a:r>
              <a:rPr lang="es-MX" sz="2400" b="1" dirty="0" smtClean="0"/>
              <a:t>:</a:t>
            </a:r>
          </a:p>
          <a:p>
            <a:pPr algn="ctr"/>
            <a:r>
              <a:rPr lang="es-MX" sz="2400" dirty="0" smtClean="0"/>
              <a:t>Establece</a:t>
            </a:r>
            <a:r>
              <a:rPr lang="es-MX" sz="2400" dirty="0" smtClean="0"/>
              <a:t> </a:t>
            </a:r>
            <a:r>
              <a:rPr lang="es-MX" sz="2400" dirty="0"/>
              <a:t>que para que los Usos y Costumbres tengan validez, no deben afectar la dignidad humana y particularmente de las mujeres</a:t>
            </a:r>
          </a:p>
        </p:txBody>
      </p:sp>
      <p:pic>
        <p:nvPicPr>
          <p:cNvPr id="6"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2113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7BCCEE-227E-46EC-B1E4-1466A7E68064}"/>
              </a:ext>
            </a:extLst>
          </p:cNvPr>
          <p:cNvSpPr txBox="1"/>
          <p:nvPr/>
        </p:nvSpPr>
        <p:spPr>
          <a:xfrm>
            <a:off x="1657350" y="806361"/>
            <a:ext cx="4910875" cy="5663089"/>
          </a:xfrm>
          <a:prstGeom prst="rect">
            <a:avLst/>
          </a:prstGeom>
          <a:noFill/>
        </p:spPr>
        <p:txBody>
          <a:bodyPr wrap="square" rtlCol="0">
            <a:spAutoFit/>
          </a:bodyPr>
          <a:lstStyle/>
          <a:p>
            <a:pPr algn="ctr"/>
            <a:r>
              <a:rPr lang="es-MX" b="1" dirty="0" smtClean="0"/>
              <a:t>OBLIGACIÓN DE LAS AUTORIDADES </a:t>
            </a:r>
          </a:p>
          <a:p>
            <a:endParaRPr lang="es-MX" sz="2000" b="1" dirty="0" smtClean="0"/>
          </a:p>
          <a:p>
            <a:r>
              <a:rPr lang="es-MX" b="1" dirty="0" smtClean="0"/>
              <a:t>Para </a:t>
            </a:r>
            <a:r>
              <a:rPr lang="es-MX" b="1" dirty="0"/>
              <a:t>que en el ámbito de sus respectivas competencias:</a:t>
            </a:r>
          </a:p>
          <a:p>
            <a:pPr algn="just"/>
            <a:endParaRPr lang="es-MX" dirty="0"/>
          </a:p>
          <a:p>
            <a:pPr marL="285750" lvl="0" indent="-285750">
              <a:buFont typeface="Wingdings" panose="05000000000000000000" pitchFamily="2" charset="2"/>
              <a:buChar char="Ø"/>
            </a:pPr>
            <a:r>
              <a:rPr lang="es-MX" dirty="0"/>
              <a:t>Promuevan</a:t>
            </a:r>
          </a:p>
          <a:p>
            <a:pPr marL="285750" lvl="0" indent="-285750">
              <a:buFont typeface="Wingdings" panose="05000000000000000000" pitchFamily="2" charset="2"/>
              <a:buChar char="Ø"/>
            </a:pPr>
            <a:r>
              <a:rPr lang="es-MX" dirty="0"/>
              <a:t>Respeten</a:t>
            </a:r>
          </a:p>
          <a:p>
            <a:pPr marL="285750" lvl="0" indent="-285750">
              <a:buFont typeface="Wingdings" panose="05000000000000000000" pitchFamily="2" charset="2"/>
              <a:buChar char="Ø"/>
            </a:pPr>
            <a:r>
              <a:rPr lang="es-MX" dirty="0"/>
              <a:t>Protejan </a:t>
            </a:r>
          </a:p>
          <a:p>
            <a:pPr marL="285750" lvl="0" indent="-285750">
              <a:buFont typeface="Wingdings" panose="05000000000000000000" pitchFamily="2" charset="2"/>
              <a:buChar char="Ø"/>
            </a:pPr>
            <a:r>
              <a:rPr lang="es-MX" dirty="0"/>
              <a:t>Garanticen </a:t>
            </a:r>
          </a:p>
          <a:p>
            <a:r>
              <a:rPr lang="es-MX" dirty="0"/>
              <a:t> </a:t>
            </a:r>
          </a:p>
          <a:p>
            <a:r>
              <a:rPr lang="es-MX" b="1" dirty="0"/>
              <a:t>Los Derechos Humanos, estando entre ellos, los político-electorales de las mujeres indígenas.</a:t>
            </a:r>
          </a:p>
          <a:p>
            <a:endParaRPr lang="es-MX" dirty="0"/>
          </a:p>
          <a:p>
            <a:r>
              <a:rPr lang="es-MX" b="1" dirty="0" smtClean="0"/>
              <a:t>De </a:t>
            </a:r>
            <a:r>
              <a:rPr lang="es-MX" b="1" dirty="0"/>
              <a:t>conformidad con los principios de:</a:t>
            </a:r>
          </a:p>
          <a:p>
            <a:endParaRPr lang="es-MX" dirty="0"/>
          </a:p>
          <a:p>
            <a:pPr marL="342900" lvl="0" indent="-342900">
              <a:buFont typeface="Wingdings" panose="05000000000000000000" pitchFamily="2" charset="2"/>
              <a:buChar char="Ø"/>
            </a:pPr>
            <a:r>
              <a:rPr lang="es-MX" dirty="0" smtClean="0"/>
              <a:t>Universalidad</a:t>
            </a:r>
            <a:endParaRPr lang="es-MX" dirty="0"/>
          </a:p>
          <a:p>
            <a:pPr marL="342900" lvl="0" indent="-342900">
              <a:buFont typeface="Wingdings" panose="05000000000000000000" pitchFamily="2" charset="2"/>
              <a:buChar char="Ø"/>
            </a:pPr>
            <a:r>
              <a:rPr lang="es-MX" dirty="0"/>
              <a:t>Interdependencia</a:t>
            </a:r>
          </a:p>
          <a:p>
            <a:pPr marL="342900" lvl="0" indent="-342900">
              <a:buFont typeface="Wingdings" panose="05000000000000000000" pitchFamily="2" charset="2"/>
              <a:buChar char="Ø"/>
            </a:pPr>
            <a:r>
              <a:rPr lang="es-MX" dirty="0"/>
              <a:t>Indivisibilidad</a:t>
            </a:r>
          </a:p>
          <a:p>
            <a:pPr marL="342900" lvl="0" indent="-342900">
              <a:buFont typeface="Wingdings" panose="05000000000000000000" pitchFamily="2" charset="2"/>
              <a:buChar char="Ø"/>
            </a:pPr>
            <a:r>
              <a:rPr lang="es-MX" dirty="0"/>
              <a:t>Progresividad </a:t>
            </a:r>
          </a:p>
          <a:p>
            <a:pPr algn="just"/>
            <a:endParaRPr lang="es-MX" dirty="0"/>
          </a:p>
        </p:txBody>
      </p:sp>
      <p:sp>
        <p:nvSpPr>
          <p:cNvPr id="4" name="AutoShape 2" descr="Oxchuc, Chiapas, cambia a sistema de usos y costumbres - Oxchu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Oxchuc, Chiapas, cambia a sistema de usos y costumbres - Oxchuc"/>
          <p:cNvSpPr>
            <a:spLocks noChangeAspect="1" noChangeArrowheads="1"/>
          </p:cNvSpPr>
          <p:nvPr/>
        </p:nvSpPr>
        <p:spPr bwMode="auto">
          <a:xfrm flipH="1">
            <a:off x="917574" y="1512887"/>
            <a:ext cx="2411405" cy="2411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320792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FCEC1E8-B462-4FF9-A9E0-695FB3738EDF}"/>
              </a:ext>
            </a:extLst>
          </p:cNvPr>
          <p:cNvSpPr txBox="1"/>
          <p:nvPr/>
        </p:nvSpPr>
        <p:spPr>
          <a:xfrm>
            <a:off x="1614023" y="1042605"/>
            <a:ext cx="6551975" cy="400110"/>
          </a:xfrm>
          <a:prstGeom prst="rect">
            <a:avLst/>
          </a:prstGeom>
          <a:noFill/>
        </p:spPr>
        <p:txBody>
          <a:bodyPr wrap="square" rtlCol="0">
            <a:spAutoFit/>
          </a:bodyPr>
          <a:lstStyle/>
          <a:p>
            <a:pPr algn="ctr"/>
            <a:r>
              <a:rPr lang="es-MX" sz="2000" b="1" dirty="0" smtClean="0"/>
              <a:t> </a:t>
            </a:r>
            <a:r>
              <a:rPr lang="es-MX" b="1" dirty="0" smtClean="0"/>
              <a:t>DEBERES DEL</a:t>
            </a:r>
            <a:r>
              <a:rPr lang="es-MX" b="1" dirty="0" smtClean="0"/>
              <a:t> ESTADO:</a:t>
            </a:r>
            <a:endParaRPr lang="es-MX" b="1" dirty="0"/>
          </a:p>
        </p:txBody>
      </p:sp>
      <p:sp>
        <p:nvSpPr>
          <p:cNvPr id="5" name="CuadroTexto 4"/>
          <p:cNvSpPr txBox="1"/>
          <p:nvPr/>
        </p:nvSpPr>
        <p:spPr>
          <a:xfrm>
            <a:off x="4112184" y="4746700"/>
            <a:ext cx="4890940" cy="1200329"/>
          </a:xfrm>
          <a:prstGeom prst="rect">
            <a:avLst/>
          </a:prstGeom>
          <a:noFill/>
        </p:spPr>
        <p:txBody>
          <a:bodyPr wrap="square" rtlCol="0">
            <a:spAutoFit/>
          </a:bodyPr>
          <a:lstStyle/>
          <a:p>
            <a:r>
              <a:rPr lang="es-MX" dirty="0"/>
              <a:t> </a:t>
            </a:r>
          </a:p>
          <a:p>
            <a:r>
              <a:rPr lang="es-MX" dirty="0"/>
              <a:t>Las violaciones a tales derechos, en los términos que establezca la ley.</a:t>
            </a:r>
          </a:p>
          <a:p>
            <a:endParaRPr lang="es-MX" dirty="0"/>
          </a:p>
        </p:txBody>
      </p:sp>
      <p:pic>
        <p:nvPicPr>
          <p:cNvPr id="7172" name="Picture 4" descr="Privilegia Cecilia Flores diálogo con pobladores de Oxchuc – Observador  Ciudadano de Chia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92" y="1943101"/>
            <a:ext cx="3620111" cy="4171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4288665" y="1943101"/>
            <a:ext cx="1481070" cy="606916"/>
          </a:xfrm>
          <a:prstGeom prst="roundRect">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PREVENIR</a:t>
            </a:r>
            <a:endParaRPr lang="es-MX" dirty="0"/>
          </a:p>
        </p:txBody>
      </p:sp>
      <p:sp>
        <p:nvSpPr>
          <p:cNvPr id="6" name="Rectángulo redondeado 5"/>
          <p:cNvSpPr/>
          <p:nvPr/>
        </p:nvSpPr>
        <p:spPr>
          <a:xfrm>
            <a:off x="4890010" y="2702417"/>
            <a:ext cx="1481070" cy="606916"/>
          </a:xfrm>
          <a:prstGeom prst="roundRect">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INVESTIGAR</a:t>
            </a:r>
            <a:endParaRPr lang="es-MX" dirty="0"/>
          </a:p>
        </p:txBody>
      </p:sp>
      <p:sp>
        <p:nvSpPr>
          <p:cNvPr id="7" name="Rectángulo redondeado 6"/>
          <p:cNvSpPr/>
          <p:nvPr/>
        </p:nvSpPr>
        <p:spPr>
          <a:xfrm>
            <a:off x="5769735" y="3480247"/>
            <a:ext cx="1481070" cy="606916"/>
          </a:xfrm>
          <a:prstGeom prst="roundRect">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SANCIONAR</a:t>
            </a:r>
            <a:endParaRPr lang="es-MX" dirty="0"/>
          </a:p>
        </p:txBody>
      </p:sp>
      <p:sp>
        <p:nvSpPr>
          <p:cNvPr id="8" name="Rectángulo redondeado 7"/>
          <p:cNvSpPr/>
          <p:nvPr/>
        </p:nvSpPr>
        <p:spPr>
          <a:xfrm>
            <a:off x="6836535" y="4254322"/>
            <a:ext cx="1481070" cy="606916"/>
          </a:xfrm>
          <a:prstGeom prst="roundRect">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REPARAR</a:t>
            </a:r>
            <a:endParaRPr lang="es-MX" dirty="0"/>
          </a:p>
        </p:txBody>
      </p:sp>
      <p:pic>
        <p:nvPicPr>
          <p:cNvPr id="9"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45155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643399" y="885625"/>
            <a:ext cx="4525582" cy="1200329"/>
          </a:xfrm>
          <a:prstGeom prst="rect">
            <a:avLst/>
          </a:prstGeom>
          <a:noFill/>
        </p:spPr>
        <p:txBody>
          <a:bodyPr wrap="square" rtlCol="0">
            <a:spAutoFit/>
          </a:bodyPr>
          <a:lstStyle/>
          <a:p>
            <a:pPr algn="just"/>
            <a:r>
              <a:rPr lang="es-MX" dirty="0" smtClean="0"/>
              <a:t>La obligación </a:t>
            </a:r>
            <a:r>
              <a:rPr lang="es-MX" dirty="0"/>
              <a:t>del Estado en materia de igualdad y no discriminación constituye la piedra angular de la protección de los derechos de las mujeres </a:t>
            </a:r>
            <a:r>
              <a:rPr lang="es-MX" dirty="0" smtClean="0"/>
              <a:t>indígenas</a:t>
            </a:r>
            <a:r>
              <a:rPr lang="es-MX" dirty="0" smtClean="0"/>
              <a:t>.</a:t>
            </a:r>
            <a:endParaRPr lang="es-MX" dirty="0" smtClean="0"/>
          </a:p>
        </p:txBody>
      </p:sp>
      <p:pic>
        <p:nvPicPr>
          <p:cNvPr id="8196" name="Picture 4" descr="La Jornada - Retienen a síndicos y regidores del municipio de Oxchuc,  Chia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977" y="2187722"/>
            <a:ext cx="7297491" cy="33920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15611" y="5657045"/>
            <a:ext cx="8525814" cy="646331"/>
          </a:xfrm>
          <a:prstGeom prst="rect">
            <a:avLst/>
          </a:prstGeom>
          <a:noFill/>
        </p:spPr>
        <p:txBody>
          <a:bodyPr wrap="square" rtlCol="0">
            <a:spAutoFit/>
          </a:bodyPr>
          <a:lstStyle/>
          <a:p>
            <a:r>
              <a:rPr lang="es-MX" dirty="0"/>
              <a:t>Las mujeres indígenas son igual sujetas de derecho de participación política en México.</a:t>
            </a:r>
          </a:p>
          <a:p>
            <a:endParaRPr lang="es-MX" dirty="0"/>
          </a:p>
        </p:txBody>
      </p:sp>
      <p:pic>
        <p:nvPicPr>
          <p:cNvPr id="5"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340733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4A999380-C9E3-456B-9C92-BA7EE7FF3400}"/>
              </a:ext>
            </a:extLst>
          </p:cNvPr>
          <p:cNvSpPr txBox="1"/>
          <p:nvPr/>
        </p:nvSpPr>
        <p:spPr>
          <a:xfrm>
            <a:off x="1635618" y="955944"/>
            <a:ext cx="4984124" cy="646331"/>
          </a:xfrm>
          <a:prstGeom prst="rect">
            <a:avLst/>
          </a:prstGeom>
          <a:noFill/>
        </p:spPr>
        <p:txBody>
          <a:bodyPr wrap="square">
            <a:spAutoFit/>
          </a:bodyPr>
          <a:lstStyle/>
          <a:p>
            <a:pPr lvl="1" algn="ctr"/>
            <a:r>
              <a:rPr lang="es-MX" b="1" dirty="0" smtClean="0"/>
              <a:t>DERECHOS POLÍTICO-ELECTORALES DE LAS MUJERES INDÍGENAS.</a:t>
            </a:r>
            <a:endParaRPr lang="es-MX" dirty="0"/>
          </a:p>
        </p:txBody>
      </p:sp>
      <p:sp>
        <p:nvSpPr>
          <p:cNvPr id="11" name="CuadroTexto 10"/>
          <p:cNvSpPr txBox="1"/>
          <p:nvPr/>
        </p:nvSpPr>
        <p:spPr>
          <a:xfrm>
            <a:off x="1009650" y="1602078"/>
            <a:ext cx="7829550" cy="4339650"/>
          </a:xfrm>
          <a:prstGeom prst="rect">
            <a:avLst/>
          </a:prstGeom>
          <a:noFill/>
        </p:spPr>
        <p:txBody>
          <a:bodyPr wrap="square" rtlCol="0">
            <a:spAutoFit/>
          </a:bodyPr>
          <a:lstStyle/>
          <a:p>
            <a:pPr algn="ctr"/>
            <a:r>
              <a:rPr lang="es-MX" sz="2400" b="1" dirty="0" smtClean="0">
                <a:solidFill>
                  <a:srgbClr val="FF3399"/>
                </a:solidFill>
              </a:rPr>
              <a:t>1. Derecho </a:t>
            </a:r>
            <a:r>
              <a:rPr lang="es-MX" sz="2400" b="1" dirty="0">
                <a:solidFill>
                  <a:srgbClr val="FF3399"/>
                </a:solidFill>
              </a:rPr>
              <a:t>a la no discriminación</a:t>
            </a:r>
            <a:endParaRPr lang="es-MX" sz="2400" dirty="0">
              <a:solidFill>
                <a:srgbClr val="FF3399"/>
              </a:solidFill>
            </a:endParaRPr>
          </a:p>
          <a:p>
            <a:pPr algn="just"/>
            <a:endParaRPr lang="es-MX" dirty="0" smtClean="0"/>
          </a:p>
          <a:p>
            <a:pPr algn="just"/>
            <a:r>
              <a:rPr lang="es-MX" dirty="0" smtClean="0"/>
              <a:t>Las mujeres </a:t>
            </a:r>
            <a:r>
              <a:rPr lang="es-MX" dirty="0"/>
              <a:t>i</a:t>
            </a:r>
            <a:r>
              <a:rPr lang="es-MX" dirty="0" smtClean="0"/>
              <a:t>ndígenas </a:t>
            </a:r>
            <a:r>
              <a:rPr lang="es-MX" dirty="0"/>
              <a:t>enfrentan numerosas formas de discriminación y marginación basadas en: </a:t>
            </a:r>
            <a:endParaRPr lang="es-MX" dirty="0" smtClean="0"/>
          </a:p>
          <a:p>
            <a:pPr algn="just"/>
            <a:endParaRPr lang="es-MX" dirty="0"/>
          </a:p>
          <a:p>
            <a:pPr marL="285750" lvl="0" indent="-285750" algn="just">
              <a:buFont typeface="Arial" panose="020B0604020202020204" pitchFamily="34" charset="0"/>
              <a:buChar char="•"/>
            </a:pPr>
            <a:r>
              <a:rPr lang="es-MX" dirty="0"/>
              <a:t>Sexo            </a:t>
            </a:r>
          </a:p>
          <a:p>
            <a:pPr marL="285750" lvl="0" indent="-285750" algn="just">
              <a:buFont typeface="Arial" panose="020B0604020202020204" pitchFamily="34" charset="0"/>
              <a:buChar char="•"/>
            </a:pPr>
            <a:r>
              <a:rPr lang="es-MX" dirty="0"/>
              <a:t>Género</a:t>
            </a:r>
          </a:p>
          <a:p>
            <a:pPr marL="285750" lvl="0" indent="-285750" algn="just">
              <a:buFont typeface="Arial" panose="020B0604020202020204" pitchFamily="34" charset="0"/>
              <a:buChar char="•"/>
            </a:pPr>
            <a:r>
              <a:rPr lang="es-MX" dirty="0"/>
              <a:t>Origen étnico</a:t>
            </a:r>
          </a:p>
          <a:p>
            <a:pPr marL="285750" lvl="0" indent="-285750" algn="just">
              <a:buFont typeface="Arial" panose="020B0604020202020204" pitchFamily="34" charset="0"/>
              <a:buChar char="•"/>
            </a:pPr>
            <a:r>
              <a:rPr lang="es-MX" dirty="0"/>
              <a:t>Edad</a:t>
            </a:r>
          </a:p>
          <a:p>
            <a:pPr marL="285750" lvl="0" indent="-285750" algn="just">
              <a:buFont typeface="Arial" panose="020B0604020202020204" pitchFamily="34" charset="0"/>
              <a:buChar char="•"/>
            </a:pPr>
            <a:r>
              <a:rPr lang="es-MX" dirty="0"/>
              <a:t>Circunstancias socioeconómicas</a:t>
            </a:r>
          </a:p>
          <a:p>
            <a:pPr marL="285750" lvl="0" indent="-285750" algn="just">
              <a:buFont typeface="Arial" panose="020B0604020202020204" pitchFamily="34" charset="0"/>
              <a:buChar char="•"/>
            </a:pPr>
            <a:r>
              <a:rPr lang="es-MX" dirty="0"/>
              <a:t>Color de piel</a:t>
            </a:r>
          </a:p>
          <a:p>
            <a:pPr marL="285750" lvl="0" indent="-285750" algn="just">
              <a:buFont typeface="Arial" panose="020B0604020202020204" pitchFamily="34" charset="0"/>
              <a:buChar char="•"/>
            </a:pPr>
            <a:r>
              <a:rPr lang="es-MX" dirty="0"/>
              <a:t>Apariencia física</a:t>
            </a:r>
          </a:p>
          <a:p>
            <a:pPr marL="285750" lvl="0" indent="-285750" algn="just">
              <a:buFont typeface="Arial" panose="020B0604020202020204" pitchFamily="34" charset="0"/>
              <a:buChar char="•"/>
            </a:pPr>
            <a:r>
              <a:rPr lang="es-MX" dirty="0"/>
              <a:t>Características genéticas</a:t>
            </a:r>
          </a:p>
          <a:p>
            <a:pPr marL="285750" lvl="0" indent="-285750" algn="just">
              <a:buFont typeface="Arial" panose="020B0604020202020204" pitchFamily="34" charset="0"/>
              <a:buChar char="•"/>
            </a:pPr>
            <a:r>
              <a:rPr lang="es-MX" dirty="0"/>
              <a:t>Lengua</a:t>
            </a:r>
          </a:p>
          <a:p>
            <a:r>
              <a:rPr lang="es-MX" dirty="0"/>
              <a:t> </a:t>
            </a:r>
          </a:p>
        </p:txBody>
      </p:sp>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7183" t="35000" r="6132" b="48099"/>
          <a:stretch/>
        </p:blipFill>
        <p:spPr>
          <a:xfrm rot="19645307">
            <a:off x="3736339" y="4005768"/>
            <a:ext cx="4466860" cy="772732"/>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t="20295" b="26051"/>
          <a:stretch/>
        </p:blipFill>
        <p:spPr>
          <a:xfrm>
            <a:off x="6568225" y="648350"/>
            <a:ext cx="2575775" cy="997659"/>
          </a:xfrm>
          <a:prstGeom prst="rect">
            <a:avLst/>
          </a:prstGeom>
        </p:spPr>
      </p:pic>
    </p:spTree>
    <p:extLst>
      <p:ext uri="{BB962C8B-B14F-4D97-AF65-F5344CB8AC3E}">
        <p14:creationId xmlns:p14="http://schemas.microsoft.com/office/powerpoint/2010/main" val="13087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2A1FF77F-0363-4562-B7C1-BD8A17D21CE5}"/>
              </a:ext>
            </a:extLst>
          </p:cNvPr>
          <p:cNvSpPr txBox="1"/>
          <p:nvPr/>
        </p:nvSpPr>
        <p:spPr>
          <a:xfrm>
            <a:off x="2285999" y="902580"/>
            <a:ext cx="5054959" cy="2862322"/>
          </a:xfrm>
          <a:prstGeom prst="rect">
            <a:avLst/>
          </a:prstGeom>
          <a:noFill/>
        </p:spPr>
        <p:txBody>
          <a:bodyPr wrap="square">
            <a:spAutoFit/>
          </a:bodyPr>
          <a:lstStyle/>
          <a:p>
            <a:r>
              <a:rPr lang="es-MX" b="1" dirty="0"/>
              <a:t>Acciones para erradicar desigualdades y discriminaciones</a:t>
            </a:r>
            <a:r>
              <a:rPr lang="es-MX" b="1" dirty="0" smtClean="0"/>
              <a:t>:</a:t>
            </a:r>
          </a:p>
          <a:p>
            <a:endParaRPr lang="es-MX" b="1" dirty="0"/>
          </a:p>
          <a:p>
            <a:pPr marL="285750" lvl="0" indent="-285750">
              <a:buFont typeface="Wingdings" panose="05000000000000000000" pitchFamily="2" charset="2"/>
              <a:buChar char="Ø"/>
            </a:pPr>
            <a:r>
              <a:rPr lang="es-MX" dirty="0"/>
              <a:t>Procesos de empoderamiento el cual se manifiesta en el ejercicio del poder democrático que emana del goce pleno de sus derechos y libertades.</a:t>
            </a:r>
          </a:p>
          <a:p>
            <a:pPr marL="285750" lvl="0" indent="-285750">
              <a:buFont typeface="Wingdings" panose="05000000000000000000" pitchFamily="2" charset="2"/>
              <a:buChar char="Ø"/>
            </a:pPr>
            <a:r>
              <a:rPr lang="es-MX" dirty="0"/>
              <a:t>Ser parte de una sociedad democrática en el que todas las personas son iguales en derechos y libertades.</a:t>
            </a:r>
          </a:p>
        </p:txBody>
      </p:sp>
      <p:pic>
        <p:nvPicPr>
          <p:cNvPr id="9218" name="Picture 2" descr="Oxchuc, primer municipio de Chiapas que elige a sus autoridades a través  del régimen de Sistemas Normativos Indígenas. | INPI | Instituto Nacional  de los Pueblos Indígenas | Gobierno | gob.m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826" y="3790716"/>
            <a:ext cx="6107493" cy="232433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35766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D23643D-DACD-418B-BAC8-0375F30EB2E7}"/>
              </a:ext>
            </a:extLst>
          </p:cNvPr>
          <p:cNvSpPr txBox="1"/>
          <p:nvPr/>
        </p:nvSpPr>
        <p:spPr>
          <a:xfrm>
            <a:off x="1638302" y="653450"/>
            <a:ext cx="4749620" cy="3693319"/>
          </a:xfrm>
          <a:prstGeom prst="rect">
            <a:avLst/>
          </a:prstGeom>
          <a:noFill/>
        </p:spPr>
        <p:txBody>
          <a:bodyPr wrap="square" rtlCol="0">
            <a:spAutoFit/>
          </a:bodyPr>
          <a:lstStyle/>
          <a:p>
            <a:pPr algn="just"/>
            <a:r>
              <a:rPr lang="es-MX" b="1" dirty="0" smtClean="0">
                <a:solidFill>
                  <a:srgbClr val="FF3399"/>
                </a:solidFill>
              </a:rPr>
              <a:t>Observatorio de Participación y Empoderamiento Político de las Mujeres en Chiapas</a:t>
            </a:r>
            <a:r>
              <a:rPr lang="es-MX" b="1" dirty="0" smtClean="0">
                <a:solidFill>
                  <a:srgbClr val="FF3399"/>
                </a:solidFill>
              </a:rPr>
              <a:t>.</a:t>
            </a:r>
          </a:p>
          <a:p>
            <a:pPr algn="just"/>
            <a:endParaRPr lang="es-MX" b="1" dirty="0">
              <a:solidFill>
                <a:srgbClr val="FF3399"/>
              </a:solidFill>
            </a:endParaRPr>
          </a:p>
          <a:p>
            <a:pPr algn="just"/>
            <a:r>
              <a:rPr lang="es-MX" dirty="0" smtClean="0"/>
              <a:t>Derivado de lo anterior, en el Estado de Chiapas se </a:t>
            </a:r>
            <a:r>
              <a:rPr lang="es-MX" dirty="0" smtClean="0"/>
              <a:t>creó </a:t>
            </a:r>
            <a:r>
              <a:rPr lang="es-MX" dirty="0" smtClean="0"/>
              <a:t>el Observatorio de Participación y Empoderamiento Político de las Mujeres en Chiapas</a:t>
            </a:r>
            <a:r>
              <a:rPr lang="es-MX" dirty="0" smtClean="0"/>
              <a:t>.</a:t>
            </a:r>
          </a:p>
          <a:p>
            <a:pPr algn="just"/>
            <a:endParaRPr lang="es-MX" dirty="0" smtClean="0"/>
          </a:p>
          <a:p>
            <a:pPr algn="just"/>
            <a:r>
              <a:rPr lang="es-MX" dirty="0" smtClean="0"/>
              <a:t>Es un mecanismo </a:t>
            </a:r>
            <a:r>
              <a:rPr lang="es-MX" dirty="0"/>
              <a:t>para conocer, visibilizar y monitorear la situación y el avance de la participación política de las mujeres en el estado -mujeres </a:t>
            </a:r>
            <a:r>
              <a:rPr lang="es-MX" dirty="0" smtClean="0"/>
              <a:t>indígenas.</a:t>
            </a:r>
          </a:p>
        </p:txBody>
      </p:sp>
      <p:pic>
        <p:nvPicPr>
          <p:cNvPr id="6" name="Imagen 5" descr="7 slid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56" y="4346769"/>
            <a:ext cx="6346512" cy="1888222"/>
          </a:xfrm>
          <a:prstGeom prst="rect">
            <a:avLst/>
          </a:prstGeom>
          <a:noFill/>
          <a:ln>
            <a:noFill/>
          </a:ln>
        </p:spPr>
      </p:pic>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65593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4A999380-C9E3-456B-9C92-BA7EE7FF3400}"/>
              </a:ext>
            </a:extLst>
          </p:cNvPr>
          <p:cNvSpPr txBox="1"/>
          <p:nvPr/>
        </p:nvSpPr>
        <p:spPr>
          <a:xfrm>
            <a:off x="1906172" y="955944"/>
            <a:ext cx="4571902" cy="830997"/>
          </a:xfrm>
          <a:prstGeom prst="rect">
            <a:avLst/>
          </a:prstGeom>
          <a:noFill/>
        </p:spPr>
        <p:txBody>
          <a:bodyPr wrap="square">
            <a:spAutoFit/>
          </a:bodyPr>
          <a:lstStyle/>
          <a:p>
            <a:pPr lvl="0" algn="ctr">
              <a:defRPr/>
            </a:pPr>
            <a:r>
              <a:rPr lang="es-MX" sz="2400" b="1" dirty="0" smtClean="0">
                <a:solidFill>
                  <a:srgbClr val="FF3399"/>
                </a:solidFill>
              </a:rPr>
              <a:t>2. </a:t>
            </a:r>
            <a:r>
              <a:rPr lang="es-MX" sz="2400" b="1" dirty="0">
                <a:solidFill>
                  <a:srgbClr val="FF3399"/>
                </a:solidFill>
              </a:rPr>
              <a:t>Derecho a la </a:t>
            </a:r>
            <a:r>
              <a:rPr lang="es-MX" sz="2400" b="1" dirty="0" smtClean="0">
                <a:solidFill>
                  <a:srgbClr val="FF3399"/>
                </a:solidFill>
              </a:rPr>
              <a:t>Igualdad Sustantiva</a:t>
            </a:r>
            <a:endParaRPr lang="es-MX" sz="2400" dirty="0">
              <a:solidFill>
                <a:srgbClr val="FF3399"/>
              </a:solidFill>
            </a:endParaRPr>
          </a:p>
        </p:txBody>
      </p:sp>
      <p:sp>
        <p:nvSpPr>
          <p:cNvPr id="11" name="CuadroTexto 10"/>
          <p:cNvSpPr txBox="1"/>
          <p:nvPr/>
        </p:nvSpPr>
        <p:spPr>
          <a:xfrm>
            <a:off x="1009650" y="1924050"/>
            <a:ext cx="7829550" cy="1508105"/>
          </a:xfrm>
          <a:prstGeom prst="rect">
            <a:avLst/>
          </a:prstGeom>
          <a:noFill/>
        </p:spPr>
        <p:txBody>
          <a:bodyPr wrap="square" rtlCol="0">
            <a:spAutoFit/>
          </a:bodyPr>
          <a:lstStyle/>
          <a:p>
            <a:pPr algn="just"/>
            <a:r>
              <a:rPr lang="es-MX" dirty="0"/>
              <a:t>“El acceso al mismo trato y oportunidades para el reconocimiento, goce o ejercicio de los derechos humanos y las libertades fundamentales</a:t>
            </a:r>
            <a:r>
              <a:rPr lang="es-MX" dirty="0" smtClean="0"/>
              <a:t>”.</a:t>
            </a:r>
          </a:p>
          <a:p>
            <a:endParaRPr lang="es-MX" dirty="0"/>
          </a:p>
          <a:p>
            <a:pPr algn="r"/>
            <a:r>
              <a:rPr lang="es-MX" b="1" dirty="0"/>
              <a:t>Artículo 5, fracción V, LGIMH.</a:t>
            </a:r>
            <a:endParaRPr lang="es-MX" dirty="0"/>
          </a:p>
          <a:p>
            <a:r>
              <a:rPr lang="es-MX" sz="2000" dirty="0"/>
              <a:t> </a:t>
            </a:r>
          </a:p>
        </p:txBody>
      </p:sp>
      <p:pic>
        <p:nvPicPr>
          <p:cNvPr id="10" name="Imagen 9"/>
          <p:cNvPicPr/>
          <p:nvPr/>
        </p:nvPicPr>
        <p:blipFill>
          <a:blip r:embed="rId4"/>
          <a:stretch>
            <a:fillRect/>
          </a:stretch>
        </p:blipFill>
        <p:spPr>
          <a:xfrm>
            <a:off x="1695450" y="3038590"/>
            <a:ext cx="6457950" cy="2733560"/>
          </a:xfrm>
          <a:prstGeom prst="rect">
            <a:avLst/>
          </a:prstGeom>
        </p:spPr>
      </p:pic>
      <p:pic>
        <p:nvPicPr>
          <p:cNvPr id="5"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407393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4 CuadroTexto"/>
          <p:cNvSpPr txBox="1">
            <a:spLocks noChangeArrowheads="1"/>
          </p:cNvSpPr>
          <p:nvPr/>
        </p:nvSpPr>
        <p:spPr bwMode="auto">
          <a:xfrm>
            <a:off x="679450" y="2262188"/>
            <a:ext cx="752633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s-MX" altLang="es-MX" sz="4400" b="1">
              <a:solidFill>
                <a:schemeClr val="bg1"/>
              </a:solidFill>
              <a:latin typeface="Myriad Pro Cond" charset="0"/>
            </a:endParaRPr>
          </a:p>
        </p:txBody>
      </p:sp>
      <p:sp>
        <p:nvSpPr>
          <p:cNvPr id="3075" name="4 CuadroTexto"/>
          <p:cNvSpPr txBox="1">
            <a:spLocks noChangeArrowheads="1"/>
          </p:cNvSpPr>
          <p:nvPr/>
        </p:nvSpPr>
        <p:spPr bwMode="auto">
          <a:xfrm>
            <a:off x="470611" y="3085005"/>
            <a:ext cx="850670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MX" altLang="es-MX" sz="3200" b="1" dirty="0">
                <a:latin typeface="Myriad Pro" panose="020B0503030403020204" pitchFamily="34" charset="0"/>
              </a:rPr>
              <a:t> </a:t>
            </a:r>
            <a:r>
              <a:rPr lang="es-ES" altLang="es-MX" sz="4000" b="1" dirty="0">
                <a:latin typeface="Myriad Pro" panose="020B0503030403020204" pitchFamily="34" charset="0"/>
              </a:rPr>
              <a:t>Integrantes </a:t>
            </a:r>
            <a:r>
              <a:rPr lang="es-ES" altLang="es-MX" sz="4000" b="1" dirty="0" smtClean="0">
                <a:latin typeface="Myriad Pro" panose="020B0503030403020204" pitchFamily="34" charset="0"/>
              </a:rPr>
              <a:t>del Organismo Electoral Comunitario de </a:t>
            </a:r>
            <a:r>
              <a:rPr lang="es-ES" altLang="es-MX" sz="4000" b="1" dirty="0" err="1" smtClean="0">
                <a:latin typeface="Myriad Pro" panose="020B0503030403020204" pitchFamily="34" charset="0"/>
              </a:rPr>
              <a:t>Oxchuc</a:t>
            </a:r>
            <a:r>
              <a:rPr lang="es-ES" altLang="es-MX" sz="4000" b="1" dirty="0" smtClean="0">
                <a:latin typeface="Myriad Pro" panose="020B0503030403020204" pitchFamily="34" charset="0"/>
              </a:rPr>
              <a:t>.</a:t>
            </a:r>
            <a:endParaRPr lang="es-ES" altLang="es-MX" sz="4000" b="1" dirty="0">
              <a:latin typeface="Myriad Pro" panose="020B0503030403020204" pitchFamily="34" charset="0"/>
            </a:endParaRPr>
          </a:p>
          <a:p>
            <a:pPr algn="r" eaLnBrk="1" hangingPunct="1"/>
            <a:r>
              <a:rPr lang="es-ES" altLang="es-MX" sz="3000" b="1" dirty="0" smtClean="0">
                <a:solidFill>
                  <a:schemeClr val="bg1">
                    <a:lumMod val="65000"/>
                  </a:schemeClr>
                </a:solidFill>
                <a:latin typeface="Myriad Pro" panose="020B0503030403020204" pitchFamily="34" charset="0"/>
              </a:rPr>
              <a:t>Octubre de </a:t>
            </a:r>
            <a:r>
              <a:rPr lang="es-ES" altLang="es-MX" sz="3000" b="1" dirty="0">
                <a:solidFill>
                  <a:schemeClr val="bg1">
                    <a:lumMod val="65000"/>
                  </a:schemeClr>
                </a:solidFill>
                <a:latin typeface="Myriad Pro" panose="020B0503030403020204" pitchFamily="34" charset="0"/>
              </a:rPr>
              <a:t>2021</a:t>
            </a:r>
            <a:endParaRPr lang="es-MX" altLang="es-MX" sz="3000" b="1" dirty="0">
              <a:solidFill>
                <a:schemeClr val="bg1">
                  <a:lumMod val="65000"/>
                </a:schemeClr>
              </a:solidFill>
              <a:latin typeface="Myriad Pro" panose="020B0503030403020204" pitchFamily="34" charset="0"/>
            </a:endParaRPr>
          </a:p>
        </p:txBody>
      </p:sp>
      <p:cxnSp>
        <p:nvCxnSpPr>
          <p:cNvPr id="6" name="5 Conector recto"/>
          <p:cNvCxnSpPr/>
          <p:nvPr/>
        </p:nvCxnSpPr>
        <p:spPr>
          <a:xfrm>
            <a:off x="4538957" y="5585809"/>
            <a:ext cx="3952875" cy="0"/>
          </a:xfrm>
          <a:prstGeom prst="line">
            <a:avLst/>
          </a:prstGeom>
          <a:ln w="60325" cmpd="dbl">
            <a:solidFill>
              <a:srgbClr val="D53B93"/>
            </a:solidFill>
          </a:ln>
        </p:spPr>
        <p:style>
          <a:lnRef idx="2">
            <a:schemeClr val="accent1"/>
          </a:lnRef>
          <a:fillRef idx="0">
            <a:schemeClr val="accent1"/>
          </a:fillRef>
          <a:effectRef idx="1">
            <a:schemeClr val="accent1"/>
          </a:effectRef>
          <a:fontRef idx="minor">
            <a:schemeClr val="tx1"/>
          </a:fontRef>
        </p:style>
      </p:cxnSp>
      <p:cxnSp>
        <p:nvCxnSpPr>
          <p:cNvPr id="8" name="7 Conector recto"/>
          <p:cNvCxnSpPr/>
          <p:nvPr/>
        </p:nvCxnSpPr>
        <p:spPr>
          <a:xfrm>
            <a:off x="586082" y="3409950"/>
            <a:ext cx="3952875" cy="0"/>
          </a:xfrm>
          <a:prstGeom prst="line">
            <a:avLst/>
          </a:prstGeom>
          <a:ln w="60325" cmpd="dbl">
            <a:solidFill>
              <a:srgbClr val="D53B93"/>
            </a:solidFill>
          </a:ln>
        </p:spPr>
        <p:style>
          <a:lnRef idx="2">
            <a:schemeClr val="accent1"/>
          </a:lnRef>
          <a:fillRef idx="0">
            <a:schemeClr val="accent1"/>
          </a:fillRef>
          <a:effectRef idx="1">
            <a:schemeClr val="accent1"/>
          </a:effectRef>
          <a:fontRef idx="minor">
            <a:schemeClr val="tx1"/>
          </a:fontRef>
        </p:style>
      </p:cxnSp>
      <p:sp>
        <p:nvSpPr>
          <p:cNvPr id="3079" name="4 CuadroTexto"/>
          <p:cNvSpPr txBox="1">
            <a:spLocks noChangeArrowheads="1"/>
          </p:cNvSpPr>
          <p:nvPr/>
        </p:nvSpPr>
        <p:spPr bwMode="auto">
          <a:xfrm>
            <a:off x="2199179" y="1841030"/>
            <a:ext cx="7499351" cy="13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MX" altLang="es-MX" sz="6600" b="1" dirty="0" smtClean="0">
                <a:solidFill>
                  <a:srgbClr val="FF3399"/>
                </a:solidFill>
                <a:latin typeface="Myriad Pro" panose="020B0503030403020204" pitchFamily="34" charset="0"/>
              </a:rPr>
              <a:t>Bienvenidas/os</a:t>
            </a:r>
            <a:endParaRPr lang="es-MX" altLang="es-MX" sz="6600" b="1" dirty="0">
              <a:solidFill>
                <a:srgbClr val="FF3399"/>
              </a:solidFill>
              <a:latin typeface="Myriad Pro" panose="020B0503030403020204" pitchFamily="34" charset="0"/>
            </a:endParaRPr>
          </a:p>
        </p:txBody>
      </p:sp>
      <p:pic>
        <p:nvPicPr>
          <p:cNvPr id="308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 Rectángulo">
            <a:extLst>
              <a:ext uri="{FF2B5EF4-FFF2-40B4-BE49-F238E27FC236}">
                <a16:creationId xmlns:a16="http://schemas.microsoft.com/office/drawing/2014/main" xmlns="" id="{6DCF87CF-06E7-464C-93C1-595A704E604F}"/>
              </a:ext>
            </a:extLst>
          </p:cNvPr>
          <p:cNvSpPr/>
          <p:nvPr/>
        </p:nvSpPr>
        <p:spPr>
          <a:xfrm>
            <a:off x="285606" y="6416876"/>
            <a:ext cx="4056688" cy="584775"/>
          </a:xfrm>
          <a:prstGeom prst="rect">
            <a:avLst/>
          </a:prstGeom>
        </p:spPr>
        <p:txBody>
          <a:bodyPr wrap="none">
            <a:spAutoFit/>
          </a:bodyPr>
          <a:lstStyle/>
          <a:p>
            <a:pPr eaLnBrk="0" hangingPunct="0">
              <a:defRPr/>
            </a:pPr>
            <a:r>
              <a:rPr lang="es-MX" sz="1600" dirty="0">
                <a:solidFill>
                  <a:prstClr val="black"/>
                </a:solidFill>
                <a:effectLst>
                  <a:outerShdw blurRad="38100" dist="38100" dir="2700000" algn="tl">
                    <a:srgbClr val="000000">
                      <a:alpha val="43137"/>
                    </a:srgbClr>
                  </a:outerShdw>
                </a:effectLst>
              </a:rPr>
              <a:t>Unidad Técnica de Género y No Discriminación</a:t>
            </a:r>
          </a:p>
          <a:p>
            <a:pPr eaLnBrk="0" hangingPunct="0">
              <a:defRPr/>
            </a:pPr>
            <a:endParaRPr lang="es-MX" sz="1600" dirty="0">
              <a:solidFill>
                <a:prstClr val="black"/>
              </a:solidFill>
              <a:effectLst>
                <a:outerShdw blurRad="38100" dist="38100" dir="2700000" algn="tl">
                  <a:srgbClr val="000000">
                    <a:alpha val="43137"/>
                  </a:srgbClr>
                </a:outerShdw>
              </a:effectLst>
              <a:cs typeface="+mn-cs"/>
            </a:endParaRP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1766519" y="853102"/>
            <a:ext cx="2575775" cy="9976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xmlns="" id="{0CCBD600-6AC0-4C15-99DA-331E4539EA63}"/>
              </a:ext>
            </a:extLst>
          </p:cNvPr>
          <p:cNvSpPr txBox="1"/>
          <p:nvPr/>
        </p:nvSpPr>
        <p:spPr>
          <a:xfrm>
            <a:off x="1213298" y="2180957"/>
            <a:ext cx="6745846" cy="4001095"/>
          </a:xfrm>
          <a:prstGeom prst="rect">
            <a:avLst/>
          </a:prstGeom>
          <a:noFill/>
        </p:spPr>
        <p:txBody>
          <a:bodyPr wrap="square" rtlCol="0">
            <a:spAutoFit/>
          </a:bodyPr>
          <a:lstStyle/>
          <a:p>
            <a:pPr algn="just"/>
            <a:r>
              <a:rPr lang="es-MX" dirty="0" smtClean="0"/>
              <a:t>El artículo 4 de la CPEUM, establece el derecho de igualdad </a:t>
            </a:r>
            <a:r>
              <a:rPr lang="es-MX" dirty="0" smtClean="0"/>
              <a:t>de las mujeres y los hombres, </a:t>
            </a:r>
            <a:r>
              <a:rPr lang="es-MX" dirty="0" smtClean="0"/>
              <a:t>ante </a:t>
            </a:r>
            <a:r>
              <a:rPr lang="es-MX" dirty="0" smtClean="0"/>
              <a:t>la </a:t>
            </a:r>
            <a:r>
              <a:rPr lang="es-MX" dirty="0" smtClean="0"/>
              <a:t>Ley.</a:t>
            </a:r>
          </a:p>
          <a:p>
            <a:pPr algn="just"/>
            <a:endParaRPr lang="es-MX" dirty="0" smtClean="0"/>
          </a:p>
          <a:p>
            <a:pPr algn="just"/>
            <a:endParaRPr lang="es-MX" dirty="0" smtClean="0"/>
          </a:p>
          <a:p>
            <a:pPr algn="just"/>
            <a:endParaRPr lang="es-MX" dirty="0" smtClean="0"/>
          </a:p>
          <a:p>
            <a:pPr algn="just"/>
            <a:endParaRPr lang="es-MX" dirty="0"/>
          </a:p>
          <a:p>
            <a:pPr algn="just"/>
            <a:endParaRPr lang="es-MX" dirty="0"/>
          </a:p>
          <a:p>
            <a:pPr algn="just"/>
            <a:endParaRPr lang="es-MX" dirty="0" smtClean="0"/>
          </a:p>
          <a:p>
            <a:pPr algn="just"/>
            <a:r>
              <a:rPr lang="es-MX" dirty="0" smtClean="0"/>
              <a:t>En ese sentido, es importante saber que toda autoridad tiene la obligación de aplicar la norma o la interpretación que favorezca a la persona o a la comunidad, es decir, en toda emisión de acto, resoluciones o normas que traten deben ser con la protección mas amplia esto se le conoce como el Principio </a:t>
            </a:r>
            <a:r>
              <a:rPr lang="es-MX" i="1" dirty="0" smtClean="0"/>
              <a:t>Pro </a:t>
            </a:r>
            <a:r>
              <a:rPr lang="es-MX" i="1" dirty="0" err="1" smtClean="0"/>
              <a:t>Homine</a:t>
            </a:r>
            <a:r>
              <a:rPr lang="es-MX" i="1" dirty="0" smtClean="0"/>
              <a:t> </a:t>
            </a:r>
            <a:r>
              <a:rPr lang="es-MX" dirty="0" smtClean="0"/>
              <a:t>o </a:t>
            </a:r>
            <a:r>
              <a:rPr lang="es-MX" dirty="0" smtClean="0"/>
              <a:t>Pro Persona.</a:t>
            </a:r>
          </a:p>
          <a:p>
            <a:endParaRPr lang="es-MX" sz="2000" b="1" dirty="0"/>
          </a:p>
        </p:txBody>
      </p:sp>
      <p:pic>
        <p:nvPicPr>
          <p:cNvPr id="6" name="Imagen 5"/>
          <p:cNvPicPr/>
          <p:nvPr/>
        </p:nvPicPr>
        <p:blipFill>
          <a:blip r:embed="rId4"/>
          <a:stretch>
            <a:fillRect/>
          </a:stretch>
        </p:blipFill>
        <p:spPr>
          <a:xfrm>
            <a:off x="2945237" y="3019454"/>
            <a:ext cx="2857500" cy="1162050"/>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16427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2A1FF77F-0363-4562-B7C1-BD8A17D21CE5}"/>
              </a:ext>
            </a:extLst>
          </p:cNvPr>
          <p:cNvSpPr txBox="1"/>
          <p:nvPr/>
        </p:nvSpPr>
        <p:spPr>
          <a:xfrm>
            <a:off x="1619250" y="760914"/>
            <a:ext cx="4176243" cy="535531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b="1" dirty="0"/>
              <a:t>Principio </a:t>
            </a:r>
            <a:r>
              <a:rPr lang="es-MX" b="1" i="1" dirty="0"/>
              <a:t>pro </a:t>
            </a:r>
            <a:r>
              <a:rPr lang="es-MX" b="1" i="1" dirty="0" err="1"/>
              <a:t>homine</a:t>
            </a:r>
            <a:r>
              <a:rPr lang="es-MX" b="1" dirty="0"/>
              <a:t> o </a:t>
            </a:r>
            <a:r>
              <a:rPr lang="es-MX" b="1" i="1" dirty="0"/>
              <a:t>pro </a:t>
            </a:r>
            <a:r>
              <a:rPr lang="es-MX" b="1" i="1" dirty="0" smtClean="0"/>
              <a:t>persona</a:t>
            </a:r>
            <a:r>
              <a:rPr lang="es-MX" b="1" dirty="0"/>
              <a:t> </a:t>
            </a:r>
            <a:r>
              <a:rPr lang="es-MX" b="1" dirty="0" smtClean="0"/>
              <a:t>(</a:t>
            </a:r>
            <a:r>
              <a:rPr lang="es-MX" b="1" dirty="0"/>
              <a:t>Artículo 1. </a:t>
            </a:r>
            <a:r>
              <a:rPr lang="es-MX" b="1" dirty="0" smtClean="0"/>
              <a:t>CPEUM)</a:t>
            </a:r>
            <a:endParaRPr lang="es-MX" b="1" dirty="0"/>
          </a:p>
          <a:p>
            <a:endParaRPr lang="es-MX" dirty="0" smtClean="0"/>
          </a:p>
          <a:p>
            <a:r>
              <a:rPr lang="es-MX" dirty="0" smtClean="0"/>
              <a:t>Prohibición </a:t>
            </a:r>
            <a:r>
              <a:rPr lang="es-MX" dirty="0"/>
              <a:t>de toda discriminación motivada por:</a:t>
            </a:r>
          </a:p>
          <a:p>
            <a:pPr marL="285750" lvl="0" indent="-285750">
              <a:buFont typeface="Arial" panose="020B0604020202020204" pitchFamily="34" charset="0"/>
              <a:buChar char="•"/>
            </a:pPr>
            <a:r>
              <a:rPr lang="es-MX" dirty="0"/>
              <a:t>Origen étnico o nacional,                                  </a:t>
            </a:r>
          </a:p>
          <a:p>
            <a:pPr marL="285750" lvl="0" indent="-285750">
              <a:buFont typeface="Arial" panose="020B0604020202020204" pitchFamily="34" charset="0"/>
              <a:buChar char="•"/>
            </a:pPr>
            <a:r>
              <a:rPr lang="es-MX" dirty="0"/>
              <a:t>Género</a:t>
            </a:r>
          </a:p>
          <a:p>
            <a:pPr marL="285750" lvl="0" indent="-285750">
              <a:buFont typeface="Arial" panose="020B0604020202020204" pitchFamily="34" charset="0"/>
              <a:buChar char="•"/>
            </a:pPr>
            <a:r>
              <a:rPr lang="es-MX" dirty="0"/>
              <a:t>Edad</a:t>
            </a:r>
          </a:p>
          <a:p>
            <a:pPr marL="285750" lvl="0" indent="-285750">
              <a:buFont typeface="Arial" panose="020B0604020202020204" pitchFamily="34" charset="0"/>
              <a:buChar char="•"/>
            </a:pPr>
            <a:r>
              <a:rPr lang="es-MX" dirty="0"/>
              <a:t>Discapacidad</a:t>
            </a:r>
          </a:p>
          <a:p>
            <a:pPr marL="285750" lvl="0" indent="-285750">
              <a:buFont typeface="Arial" panose="020B0604020202020204" pitchFamily="34" charset="0"/>
              <a:buChar char="•"/>
            </a:pPr>
            <a:r>
              <a:rPr lang="es-MX" dirty="0"/>
              <a:t>Condición social, y de salud, </a:t>
            </a:r>
          </a:p>
          <a:p>
            <a:pPr marL="285750" lvl="0" indent="-285750">
              <a:buFont typeface="Arial" panose="020B0604020202020204" pitchFamily="34" charset="0"/>
              <a:buChar char="•"/>
            </a:pPr>
            <a:r>
              <a:rPr lang="es-MX" dirty="0"/>
              <a:t>Religión,</a:t>
            </a:r>
          </a:p>
          <a:p>
            <a:pPr marL="285750" lvl="0" indent="-285750">
              <a:buFont typeface="Arial" panose="020B0604020202020204" pitchFamily="34" charset="0"/>
              <a:buChar char="•"/>
            </a:pPr>
            <a:r>
              <a:rPr lang="es-MX" dirty="0"/>
              <a:t>Opiniones</a:t>
            </a:r>
            <a:r>
              <a:rPr lang="es-MX" dirty="0" smtClean="0"/>
              <a:t>,</a:t>
            </a:r>
          </a:p>
          <a:p>
            <a:pPr marL="285750" lvl="0" indent="-285750">
              <a:buFont typeface="Arial" panose="020B0604020202020204" pitchFamily="34" charset="0"/>
              <a:buChar char="•"/>
            </a:pPr>
            <a:r>
              <a:rPr lang="es-MX" dirty="0" smtClean="0"/>
              <a:t>Preferencias </a:t>
            </a:r>
            <a:r>
              <a:rPr lang="es-MX" dirty="0"/>
              <a:t>sexuales, </a:t>
            </a:r>
          </a:p>
          <a:p>
            <a:pPr marL="285750" lvl="0" indent="-285750">
              <a:buFont typeface="Arial" panose="020B0604020202020204" pitchFamily="34" charset="0"/>
              <a:buChar char="•"/>
            </a:pPr>
            <a:r>
              <a:rPr lang="es-MX" dirty="0"/>
              <a:t>Estado </a:t>
            </a:r>
            <a:r>
              <a:rPr lang="es-MX" dirty="0" smtClean="0"/>
              <a:t>Civil, </a:t>
            </a:r>
          </a:p>
          <a:p>
            <a:pPr lvl="0"/>
            <a:endParaRPr lang="es-MX" dirty="0" smtClean="0"/>
          </a:p>
          <a:p>
            <a:pPr lvl="0" algn="just"/>
            <a:r>
              <a:rPr lang="es-MX" dirty="0" smtClean="0"/>
              <a:t>Cualquier </a:t>
            </a:r>
            <a:r>
              <a:rPr lang="es-MX" dirty="0"/>
              <a:t>otra que atente contra la dignidad humana y tenga por objeto anular o menoscabar los derechos y libertades de las personas</a:t>
            </a:r>
            <a:r>
              <a:rPr lang="es-MX" dirty="0" smtClean="0"/>
              <a:t>.</a:t>
            </a:r>
            <a:r>
              <a:rPr lang="es-MX" dirty="0"/>
              <a:t> </a:t>
            </a:r>
          </a:p>
        </p:txBody>
      </p:sp>
      <p:sp>
        <p:nvSpPr>
          <p:cNvPr id="3" name="CuadroTexto 2">
            <a:extLst>
              <a:ext uri="{FF2B5EF4-FFF2-40B4-BE49-F238E27FC236}">
                <a16:creationId xmlns:a16="http://schemas.microsoft.com/office/drawing/2014/main" xmlns="" id="{57B59AB7-E38A-4C84-B666-869A12C8F07F}"/>
              </a:ext>
            </a:extLst>
          </p:cNvPr>
          <p:cNvSpPr txBox="1"/>
          <p:nvPr/>
        </p:nvSpPr>
        <p:spPr>
          <a:xfrm>
            <a:off x="6117465" y="786672"/>
            <a:ext cx="2618572" cy="5386090"/>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b="1" dirty="0" smtClean="0"/>
              <a:t>Artículo </a:t>
            </a:r>
            <a:r>
              <a:rPr lang="es-MX" b="1" dirty="0"/>
              <a:t>2. </a:t>
            </a:r>
            <a:r>
              <a:rPr lang="es-MX" b="1" dirty="0" smtClean="0"/>
              <a:t>CPEUM</a:t>
            </a:r>
          </a:p>
          <a:p>
            <a:pPr algn="just"/>
            <a:endParaRPr lang="es-MX" b="1" dirty="0"/>
          </a:p>
          <a:p>
            <a:pPr algn="just"/>
            <a:r>
              <a:rPr lang="es-MX" dirty="0"/>
              <a:t>Además, dentro de los Derechos Político- Electorales de las mujeres indígenas, establece el reconocimiento y garantía del derecho de los pueblos y las comunidades indígenas a la libre determinación y autonomía, garantizando que las mujeres y los hombres indígenas disfrutarán y ejercerán su derecho de votar y ser votados en igualdad de condiciones.</a:t>
            </a:r>
          </a:p>
          <a:p>
            <a:pPr algn="ctr"/>
            <a:r>
              <a:rPr lang="es-MX" sz="2000" b="1" dirty="0" smtClean="0"/>
              <a:t>  </a:t>
            </a:r>
            <a:endParaRPr lang="es-MX" sz="2000" b="1" dirty="0"/>
          </a:p>
        </p:txBody>
      </p:sp>
      <p:pic>
        <p:nvPicPr>
          <p:cNvPr id="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3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84C25D3-F7BC-4ABA-BB0E-662517974222}"/>
              </a:ext>
            </a:extLst>
          </p:cNvPr>
          <p:cNvSpPr txBox="1"/>
          <p:nvPr/>
        </p:nvSpPr>
        <p:spPr>
          <a:xfrm>
            <a:off x="1771650" y="610136"/>
            <a:ext cx="4796575" cy="6247864"/>
          </a:xfrm>
          <a:prstGeom prst="rect">
            <a:avLst/>
          </a:prstGeom>
          <a:noFill/>
        </p:spPr>
        <p:txBody>
          <a:bodyPr wrap="square" rtlCol="0">
            <a:spAutoFit/>
          </a:bodyPr>
          <a:lstStyle/>
          <a:p>
            <a:pPr algn="ctr"/>
            <a:r>
              <a:rPr lang="es-MX" sz="2400" b="1" dirty="0" smtClean="0">
                <a:solidFill>
                  <a:srgbClr val="FF3399"/>
                </a:solidFill>
              </a:rPr>
              <a:t>3. Derecho al Acceso a la Justicia con Perspectiva de Genero. </a:t>
            </a:r>
          </a:p>
          <a:p>
            <a:pPr algn="ctr"/>
            <a:r>
              <a:rPr lang="es-MX" sz="2000" dirty="0" smtClean="0"/>
              <a:t>¿Qué implica juzgar con perspectiva de género?</a:t>
            </a:r>
          </a:p>
          <a:p>
            <a:pPr algn="ctr"/>
            <a:endParaRPr lang="es-MX" sz="2000" dirty="0" smtClean="0"/>
          </a:p>
          <a:p>
            <a:pPr algn="ctr"/>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a:p>
          <a:p>
            <a:pPr algn="just"/>
            <a:r>
              <a:rPr lang="es-MX" dirty="0" smtClean="0"/>
              <a:t>La </a:t>
            </a:r>
            <a:r>
              <a:rPr lang="es-MX" b="1" dirty="0" smtClean="0"/>
              <a:t>Suprema Corte de Justicia de la Nación</a:t>
            </a:r>
            <a:r>
              <a:rPr lang="es-MX" dirty="0" smtClean="0"/>
              <a:t> en su Protocolo para juzgar con perspectiva de género, establece 6 elementos que deben ser tomados en cuenta para tal </a:t>
            </a:r>
            <a:r>
              <a:rPr lang="es-MX" dirty="0" smtClean="0"/>
              <a:t>fin. </a:t>
            </a:r>
            <a:endParaRPr lang="es-MX" dirty="0" smtClean="0"/>
          </a:p>
          <a:p>
            <a:endParaRPr lang="es-MX" sz="2000" dirty="0" smtClean="0"/>
          </a:p>
          <a:p>
            <a:pPr algn="just"/>
            <a:endParaRPr lang="es-MX" sz="2000" dirty="0"/>
          </a:p>
        </p:txBody>
      </p:sp>
      <p:pic>
        <p:nvPicPr>
          <p:cNvPr id="5" name="Picture 2" descr="Conmina el Senado a las entidades del país a cumplir con sus obligaciones  para erradicar la violencia contra las mujeres - SemMé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585" y="2286000"/>
            <a:ext cx="6286500" cy="230504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39396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62F42652-A22C-48AB-860E-D68B0B40E0D5}"/>
              </a:ext>
            </a:extLst>
          </p:cNvPr>
          <p:cNvSpPr txBox="1"/>
          <p:nvPr/>
        </p:nvSpPr>
        <p:spPr>
          <a:xfrm>
            <a:off x="402197" y="2108134"/>
            <a:ext cx="8591550" cy="3693319"/>
          </a:xfrm>
          <a:prstGeom prst="rect">
            <a:avLst/>
          </a:prstGeom>
          <a:noFill/>
        </p:spPr>
        <p:txBody>
          <a:bodyPr wrap="square">
            <a:spAutoFit/>
          </a:bodyPr>
          <a:lstStyle/>
          <a:p>
            <a:pPr marL="285750" lvl="0" indent="-285750">
              <a:buFont typeface="Wingdings" panose="05000000000000000000" pitchFamily="2" charset="2"/>
              <a:buChar char="Ø"/>
            </a:pPr>
            <a:r>
              <a:rPr lang="es-MX" dirty="0"/>
              <a:t>Identificar si existen situaciones de poder que por cuestiones de género den cuenta de un desequilibrio entre las partes de la controversia; </a:t>
            </a:r>
          </a:p>
          <a:p>
            <a:pPr marL="285750" lvl="0" indent="-285750">
              <a:buFont typeface="Wingdings" panose="05000000000000000000" pitchFamily="2" charset="2"/>
              <a:buChar char="Ø"/>
            </a:pPr>
            <a:r>
              <a:rPr lang="es-MX" dirty="0"/>
              <a:t>Cuestionar los hechos y valorar las pruebas desechando cualquier estereotipo o prejuicio de género, a fin de advertir las situaciones de desventaja provocadas por esta categoría; </a:t>
            </a:r>
            <a:endParaRPr lang="es-MX" dirty="0" smtClean="0"/>
          </a:p>
          <a:p>
            <a:pPr marL="285750" lvl="0" indent="-285750">
              <a:buFont typeface="Wingdings" panose="05000000000000000000" pitchFamily="2" charset="2"/>
              <a:buChar char="Ø"/>
            </a:pPr>
            <a:r>
              <a:rPr lang="es-MX" dirty="0" smtClean="0"/>
              <a:t>Ordenar </a:t>
            </a:r>
            <a:r>
              <a:rPr lang="es-MX" dirty="0"/>
              <a:t>las pruebas necesarias para visibilizar dichas situaciones, siempre que el material probatorio sea insuficiente para aclarar la situación de violencia, vulnerabilidad o discriminación por razones de género; </a:t>
            </a:r>
          </a:p>
          <a:p>
            <a:pPr marL="285750" lvl="0" indent="-285750">
              <a:buFont typeface="Wingdings" panose="05000000000000000000" pitchFamily="2" charset="2"/>
              <a:buChar char="Ø"/>
            </a:pPr>
            <a:r>
              <a:rPr lang="es-MX" dirty="0"/>
              <a:t>Cuestionar la neutralidad del derecho aplicable y evaluar el impacto diferenciado de la solución propuesta; </a:t>
            </a:r>
          </a:p>
          <a:p>
            <a:pPr marL="285750" lvl="0" indent="-285750">
              <a:buFont typeface="Wingdings" panose="05000000000000000000" pitchFamily="2" charset="2"/>
              <a:buChar char="Ø"/>
            </a:pPr>
            <a:r>
              <a:rPr lang="es-MX" dirty="0"/>
              <a:t>Aplicar los estándares de derechos humanos de todas las personas involucradas; y </a:t>
            </a:r>
          </a:p>
          <a:p>
            <a:pPr marL="285750" lvl="0" indent="-285750">
              <a:buFont typeface="Wingdings" panose="05000000000000000000" pitchFamily="2" charset="2"/>
              <a:buChar char="Ø"/>
            </a:pPr>
            <a:r>
              <a:rPr lang="es-MX" dirty="0"/>
              <a:t>Evitar la utilización de lenguaje basado en estereotipos o prejuicios, y, a su vez, procurar el uso de lenguaje </a:t>
            </a:r>
            <a:r>
              <a:rPr lang="es-MX" dirty="0" smtClean="0"/>
              <a:t>incluyente.</a:t>
            </a:r>
            <a:endParaRPr lang="es-MX" dirty="0"/>
          </a:p>
        </p:txBody>
      </p:sp>
      <p:sp>
        <p:nvSpPr>
          <p:cNvPr id="2" name="CuadroTexto 1"/>
          <p:cNvSpPr txBox="1"/>
          <p:nvPr/>
        </p:nvSpPr>
        <p:spPr>
          <a:xfrm>
            <a:off x="2060620" y="1027546"/>
            <a:ext cx="3850783" cy="923330"/>
          </a:xfrm>
          <a:prstGeom prst="rect">
            <a:avLst/>
          </a:prstGeom>
          <a:noFill/>
        </p:spPr>
        <p:txBody>
          <a:bodyPr wrap="square" rtlCol="0">
            <a:spAutoFit/>
          </a:bodyPr>
          <a:lstStyle/>
          <a:p>
            <a:pPr algn="ctr"/>
            <a:r>
              <a:rPr lang="es-MX" b="1" dirty="0"/>
              <a:t>¿Qué implica juzgar con perspectiva de género?</a:t>
            </a:r>
          </a:p>
          <a:p>
            <a:pPr algn="ctr"/>
            <a:endParaRPr lang="es-MX" dirty="0"/>
          </a:p>
        </p:txBody>
      </p:sp>
      <p:pic>
        <p:nvPicPr>
          <p:cNvPr id="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91639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F0392BF-9DD0-4E9D-980B-62D0D024D07E}"/>
              </a:ext>
            </a:extLst>
          </p:cNvPr>
          <p:cNvSpPr txBox="1"/>
          <p:nvPr/>
        </p:nvSpPr>
        <p:spPr>
          <a:xfrm>
            <a:off x="1614489" y="825916"/>
            <a:ext cx="4940858" cy="1477328"/>
          </a:xfrm>
          <a:prstGeom prst="rect">
            <a:avLst/>
          </a:prstGeom>
          <a:noFill/>
        </p:spPr>
        <p:txBody>
          <a:bodyPr wrap="square" rtlCol="0">
            <a:spAutoFit/>
          </a:bodyPr>
          <a:lstStyle/>
          <a:p>
            <a:pPr lvl="0" algn="just"/>
            <a:r>
              <a:rPr lang="es-MX" dirty="0" smtClean="0"/>
              <a:t>Para el ejercicio de este derecho es importante tener presente que el </a:t>
            </a:r>
            <a:r>
              <a:rPr lang="es-MX" b="1" dirty="0" smtClean="0"/>
              <a:t>Tribunal Electoral del Poder Judicial de la Federación </a:t>
            </a:r>
            <a:r>
              <a:rPr lang="es-MX" dirty="0" smtClean="0"/>
              <a:t>cuenta con la </a:t>
            </a:r>
            <a:r>
              <a:rPr lang="es-MX" b="1" dirty="0" smtClean="0"/>
              <a:t>Defensoría Publica Electoral para Pueblos y Comunidades Indígenas.</a:t>
            </a:r>
            <a:endParaRPr lang="es-MX" b="1" dirty="0"/>
          </a:p>
        </p:txBody>
      </p:sp>
      <p:sp>
        <p:nvSpPr>
          <p:cNvPr id="6" name="CuadroTexto 5"/>
          <p:cNvSpPr txBox="1"/>
          <p:nvPr/>
        </p:nvSpPr>
        <p:spPr>
          <a:xfrm>
            <a:off x="314325" y="2579894"/>
            <a:ext cx="4924425" cy="3170099"/>
          </a:xfrm>
          <a:prstGeom prst="rect">
            <a:avLst/>
          </a:prstGeom>
          <a:noFill/>
        </p:spPr>
        <p:txBody>
          <a:bodyPr wrap="square" rtlCol="0">
            <a:spAutoFit/>
          </a:bodyPr>
          <a:lstStyle/>
          <a:p>
            <a:pPr lvl="0" algn="just"/>
            <a:r>
              <a:rPr lang="es-MX" sz="2000" dirty="0"/>
              <a:t>S</a:t>
            </a:r>
            <a:r>
              <a:rPr lang="es-MX" sz="2000" dirty="0" smtClean="0"/>
              <a:t>e establece </a:t>
            </a:r>
            <a:r>
              <a:rPr lang="es-MX" sz="2000" dirty="0"/>
              <a:t>como una protección jurídica especial que contribuirá a que los pueblos y comunidades indígenas y las mujeres pertenecientes a las mismas estén en </a:t>
            </a:r>
            <a:r>
              <a:rPr lang="es-MX" sz="2000" dirty="0" smtClean="0"/>
              <a:t> </a:t>
            </a:r>
            <a:r>
              <a:rPr lang="es-MX" sz="2000" dirty="0"/>
              <a:t>aptitud </a:t>
            </a:r>
            <a:r>
              <a:rPr lang="es-MX" sz="2000" dirty="0" smtClean="0"/>
              <a:t>de acceder en condiciones de igualdad material respecto de las demás personas a la jurisdicción electoral completa y efectiva para la defensa y protección de sus derechos político-electorales.</a:t>
            </a:r>
            <a:endParaRPr lang="es-MX" sz="2000" dirty="0"/>
          </a:p>
          <a:p>
            <a:endParaRPr lang="es-MX" sz="2000" dirty="0"/>
          </a:p>
        </p:txBody>
      </p:sp>
      <p:pic>
        <p:nvPicPr>
          <p:cNvPr id="7" name="Imagen 6"/>
          <p:cNvPicPr/>
          <p:nvPr/>
        </p:nvPicPr>
        <p:blipFill>
          <a:blip r:embed="rId3"/>
          <a:stretch>
            <a:fillRect/>
          </a:stretch>
        </p:blipFill>
        <p:spPr>
          <a:xfrm>
            <a:off x="5625905" y="2579894"/>
            <a:ext cx="3124200" cy="2585323"/>
          </a:xfrm>
          <a:prstGeom prst="rect">
            <a:avLst/>
          </a:prstGeom>
        </p:spPr>
      </p:pic>
      <p:pic>
        <p:nvPicPr>
          <p:cNvPr id="5"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942925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F0392BF-9DD0-4E9D-980B-62D0D024D07E}"/>
              </a:ext>
            </a:extLst>
          </p:cNvPr>
          <p:cNvSpPr txBox="1"/>
          <p:nvPr/>
        </p:nvSpPr>
        <p:spPr>
          <a:xfrm>
            <a:off x="1614488" y="825916"/>
            <a:ext cx="5005253" cy="1631216"/>
          </a:xfrm>
          <a:prstGeom prst="rect">
            <a:avLst/>
          </a:prstGeom>
          <a:noFill/>
        </p:spPr>
        <p:txBody>
          <a:bodyPr wrap="square" rtlCol="0">
            <a:spAutoFit/>
          </a:bodyPr>
          <a:lstStyle/>
          <a:p>
            <a:pPr lvl="0" algn="just"/>
            <a:r>
              <a:rPr lang="es-MX" sz="2000" dirty="0" smtClean="0"/>
              <a:t>Para el ámbito local, el </a:t>
            </a:r>
            <a:r>
              <a:rPr lang="es-MX" sz="2000" b="1" dirty="0" smtClean="0"/>
              <a:t>Tribunal Electoral del Estado de Chiapas </a:t>
            </a:r>
            <a:r>
              <a:rPr lang="es-MX" sz="2000" dirty="0" smtClean="0"/>
              <a:t>cuenta con la </a:t>
            </a:r>
            <a:r>
              <a:rPr lang="es-MX" sz="2000" b="1" dirty="0" smtClean="0"/>
              <a:t>Defensoría de los Derechos Políticos Electorales de las Mujeres y otros grupos vulnerables de Chiapas.</a:t>
            </a:r>
            <a:endParaRPr lang="es-MX" sz="2000" b="1" dirty="0"/>
          </a:p>
        </p:txBody>
      </p:sp>
      <p:sp>
        <p:nvSpPr>
          <p:cNvPr id="6" name="CuadroTexto 5"/>
          <p:cNvSpPr txBox="1"/>
          <p:nvPr/>
        </p:nvSpPr>
        <p:spPr>
          <a:xfrm>
            <a:off x="584781" y="2981401"/>
            <a:ext cx="4448175" cy="1815882"/>
          </a:xfrm>
          <a:prstGeom prst="rect">
            <a:avLst/>
          </a:prstGeom>
          <a:noFill/>
        </p:spPr>
        <p:txBody>
          <a:bodyPr wrap="square" rtlCol="0">
            <a:spAutoFit/>
          </a:bodyPr>
          <a:lstStyle/>
          <a:p>
            <a:pPr lvl="0" algn="just"/>
            <a:r>
              <a:rPr lang="es-MX" sz="2800" dirty="0" smtClean="0"/>
              <a:t>Brinda asesoría y defensa a quienes aspiren a ejercer cargos públicos de elección popular.</a:t>
            </a:r>
            <a:endParaRPr lang="es-MX" sz="2800" dirty="0"/>
          </a:p>
        </p:txBody>
      </p:sp>
      <p:pic>
        <p:nvPicPr>
          <p:cNvPr id="5" name="Imagen 4"/>
          <p:cNvPicPr/>
          <p:nvPr/>
        </p:nvPicPr>
        <p:blipFill>
          <a:blip r:embed="rId3"/>
          <a:stretch>
            <a:fillRect/>
          </a:stretch>
        </p:blipFill>
        <p:spPr>
          <a:xfrm>
            <a:off x="5238750" y="2472744"/>
            <a:ext cx="3567809" cy="2833196"/>
          </a:xfrm>
          <a:prstGeom prst="rect">
            <a:avLst/>
          </a:prstGeom>
        </p:spPr>
      </p:pic>
      <p:pic>
        <p:nvPicPr>
          <p:cNvPr id="7"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80663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DF7C03C-F4F3-452F-AB6E-D77DF4A398A2}"/>
              </a:ext>
            </a:extLst>
          </p:cNvPr>
          <p:cNvSpPr txBox="1"/>
          <p:nvPr/>
        </p:nvSpPr>
        <p:spPr>
          <a:xfrm>
            <a:off x="1728990" y="857337"/>
            <a:ext cx="4092262" cy="4801314"/>
          </a:xfrm>
          <a:prstGeom prst="rect">
            <a:avLst/>
          </a:prstGeom>
          <a:noFill/>
        </p:spPr>
        <p:txBody>
          <a:bodyPr wrap="square" rtlCol="0">
            <a:spAutoFit/>
          </a:bodyPr>
          <a:lstStyle/>
          <a:p>
            <a:pPr algn="just"/>
            <a:r>
              <a:rPr lang="es-MX" b="1" dirty="0" smtClean="0"/>
              <a:t>Los Derechos de las Mujeres Indígenas dentro de un procedimiento o juicio.</a:t>
            </a:r>
          </a:p>
          <a:p>
            <a:pPr algn="just"/>
            <a:endParaRPr lang="es-MX" b="1" dirty="0" smtClean="0"/>
          </a:p>
          <a:p>
            <a:pPr algn="just"/>
            <a:r>
              <a:rPr lang="es-MX" b="1" dirty="0" smtClean="0"/>
              <a:t>Las autoridades tienen la obligación de:</a:t>
            </a:r>
          </a:p>
          <a:p>
            <a:pPr algn="just"/>
            <a:endParaRPr lang="es-MX" b="1" dirty="0" smtClean="0"/>
          </a:p>
          <a:p>
            <a:pPr marL="342900" indent="-342900" algn="just">
              <a:buFont typeface="Arial" panose="020B0604020202020204" pitchFamily="34" charset="0"/>
              <a:buChar char="•"/>
            </a:pPr>
            <a:r>
              <a:rPr lang="es-ES" dirty="0" smtClean="0"/>
              <a:t>Designarte un/a interprete y un/a defensor/a que hable tu lengua y conozca tu cultura.</a:t>
            </a:r>
          </a:p>
          <a:p>
            <a:pPr marL="342900" indent="-342900" algn="just">
              <a:buFont typeface="Arial" panose="020B0604020202020204" pitchFamily="34" charset="0"/>
              <a:buChar char="•"/>
            </a:pPr>
            <a:r>
              <a:rPr lang="es-ES" dirty="0" smtClean="0"/>
              <a:t>Usar tu lengua en tus declaraciones y testimonios.</a:t>
            </a:r>
          </a:p>
          <a:p>
            <a:pPr marL="342900" indent="-342900" algn="just">
              <a:buFont typeface="Arial" panose="020B0604020202020204" pitchFamily="34" charset="0"/>
              <a:buChar char="•"/>
            </a:pPr>
            <a:r>
              <a:rPr lang="es-ES" dirty="0" smtClean="0"/>
              <a:t>Suplir la deficiencia de la queja.</a:t>
            </a:r>
          </a:p>
          <a:p>
            <a:pPr marL="342900" indent="-342900" algn="just">
              <a:buFont typeface="Arial" panose="020B0604020202020204" pitchFamily="34" charset="0"/>
              <a:buChar char="•"/>
            </a:pPr>
            <a:r>
              <a:rPr lang="es-ES" dirty="0" smtClean="0"/>
              <a:t>Tomar en consideración las características económicas, sociales y culturales, así como los usos, costumbres y tradiciones de la comunidad o pueblo indígena a la que perteneces.</a:t>
            </a:r>
            <a:endParaRPr lang="es-MX"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06859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7BCCEE-227E-46EC-B1E4-1466A7E68064}"/>
              </a:ext>
            </a:extLst>
          </p:cNvPr>
          <p:cNvSpPr txBox="1"/>
          <p:nvPr/>
        </p:nvSpPr>
        <p:spPr>
          <a:xfrm>
            <a:off x="2378567" y="1102575"/>
            <a:ext cx="3867687" cy="4585871"/>
          </a:xfrm>
          <a:prstGeom prst="rect">
            <a:avLst/>
          </a:prstGeom>
          <a:noFill/>
        </p:spPr>
        <p:txBody>
          <a:bodyPr wrap="square" rtlCol="0">
            <a:spAutoFit/>
          </a:bodyPr>
          <a:lstStyle/>
          <a:p>
            <a:r>
              <a:rPr lang="es-MX" b="1" dirty="0">
                <a:solidFill>
                  <a:srgbClr val="FF3399"/>
                </a:solidFill>
              </a:rPr>
              <a:t>4</a:t>
            </a:r>
            <a:r>
              <a:rPr kumimoji="0" lang="es-MX" b="1" i="0" u="none" strike="noStrike" kern="1200" cap="none" spc="0" normalizeH="0" baseline="0" noProof="0" dirty="0" smtClean="0">
                <a:ln>
                  <a:noFill/>
                </a:ln>
                <a:solidFill>
                  <a:srgbClr val="FF3399"/>
                </a:solidFill>
                <a:effectLst/>
                <a:uLnTx/>
                <a:uFillTx/>
              </a:rPr>
              <a:t>. </a:t>
            </a:r>
            <a:r>
              <a:rPr lang="es-MX" b="1" dirty="0">
                <a:solidFill>
                  <a:srgbClr val="FF3399"/>
                </a:solidFill>
              </a:rPr>
              <a:t>Derecho a la Participación Ciudadana </a:t>
            </a:r>
            <a:endParaRPr lang="es-MX" b="1" dirty="0" smtClean="0">
              <a:solidFill>
                <a:srgbClr val="FF3399"/>
              </a:solidFill>
            </a:endParaRPr>
          </a:p>
          <a:p>
            <a:endParaRPr lang="es-MX" dirty="0">
              <a:solidFill>
                <a:srgbClr val="FF3399"/>
              </a:solidFill>
            </a:endParaRPr>
          </a:p>
          <a:p>
            <a:pPr lvl="0"/>
            <a:r>
              <a:rPr lang="es-MX" dirty="0" smtClean="0"/>
              <a:t>Existen varias formas de ejercer política como mujer indígena , entre ellas </a:t>
            </a:r>
            <a:r>
              <a:rPr lang="es-MX" dirty="0" smtClean="0"/>
              <a:t>está </a:t>
            </a:r>
            <a:r>
              <a:rPr lang="es-MX" dirty="0" smtClean="0"/>
              <a:t>el Derecho a la Participación Ciudadana, que tomaremos en cuenta tres de ellas:</a:t>
            </a:r>
          </a:p>
          <a:p>
            <a:pPr lvl="0"/>
            <a:endParaRPr lang="es-MX" dirty="0" smtClean="0"/>
          </a:p>
          <a:p>
            <a:pPr marL="285750" lvl="0" indent="-285750">
              <a:buFont typeface="Arial" panose="020B0604020202020204" pitchFamily="34" charset="0"/>
              <a:buChar char="•"/>
            </a:pPr>
            <a:r>
              <a:rPr lang="es-MX" dirty="0" smtClean="0"/>
              <a:t>Derecho </a:t>
            </a:r>
            <a:r>
              <a:rPr lang="es-MX" dirty="0"/>
              <a:t>a la libre reunión y </a:t>
            </a:r>
            <a:r>
              <a:rPr lang="es-MX" dirty="0" smtClean="0"/>
              <a:t>asociación.</a:t>
            </a:r>
            <a:endParaRPr lang="es-MX" dirty="0"/>
          </a:p>
          <a:p>
            <a:pPr marL="285750" lvl="0" indent="-285750">
              <a:buFont typeface="Arial" panose="020B0604020202020204" pitchFamily="34" charset="0"/>
              <a:buChar char="•"/>
            </a:pPr>
            <a:r>
              <a:rPr lang="es-MX" dirty="0"/>
              <a:t>Derecho al voto en su modalidad pasiva, es decir, a ser votadas, y</a:t>
            </a:r>
          </a:p>
          <a:p>
            <a:pPr marL="285750" lvl="0" indent="-285750">
              <a:buFont typeface="Arial" panose="020B0604020202020204" pitchFamily="34" charset="0"/>
              <a:buChar char="•"/>
            </a:pPr>
            <a:r>
              <a:rPr lang="es-MX" dirty="0"/>
              <a:t>Derecho a la Consulta</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 name="AutoShape 2" descr="Oxchuc, Chiapas, cambia a sistema de usos y costumbres - Oxchu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 name="AutoShape 6" descr="Oxchuc, Chiapas, cambia a sistema de usos y costumbres - Oxchuc"/>
          <p:cNvSpPr>
            <a:spLocks noChangeAspect="1" noChangeArrowheads="1"/>
          </p:cNvSpPr>
          <p:nvPr/>
        </p:nvSpPr>
        <p:spPr bwMode="auto">
          <a:xfrm flipH="1">
            <a:off x="917574" y="1512887"/>
            <a:ext cx="2411405" cy="2411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39249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84C25D3-F7BC-4ABA-BB0E-662517974222}"/>
              </a:ext>
            </a:extLst>
          </p:cNvPr>
          <p:cNvSpPr txBox="1"/>
          <p:nvPr/>
        </p:nvSpPr>
        <p:spPr>
          <a:xfrm>
            <a:off x="1771650" y="962748"/>
            <a:ext cx="4783696" cy="2031325"/>
          </a:xfrm>
          <a:prstGeom prst="rect">
            <a:avLst/>
          </a:prstGeom>
          <a:noFill/>
        </p:spPr>
        <p:txBody>
          <a:bodyPr wrap="square" rtlCol="0">
            <a:spAutoFit/>
          </a:bodyPr>
          <a:lstStyle/>
          <a:p>
            <a:pPr algn="ctr"/>
            <a:r>
              <a:rPr lang="es-MX" b="1" dirty="0"/>
              <a:t>El derecho a la libre reunión y asociación, y a ser votadas</a:t>
            </a:r>
            <a:endParaRPr lang="es-MX" dirty="0"/>
          </a:p>
          <a:p>
            <a:r>
              <a:rPr lang="es-MX" dirty="0" smtClean="0"/>
              <a:t>Derechos </a:t>
            </a:r>
            <a:r>
              <a:rPr lang="es-MX" dirty="0"/>
              <a:t>de la ciudadanía:</a:t>
            </a:r>
          </a:p>
          <a:p>
            <a:pPr lvl="0"/>
            <a:endParaRPr lang="es-MX" b="1" dirty="0" smtClean="0"/>
          </a:p>
          <a:p>
            <a:pPr lvl="0"/>
            <a:r>
              <a:rPr lang="es-MX" b="1" dirty="0" smtClean="0"/>
              <a:t>Asociarse</a:t>
            </a:r>
            <a:r>
              <a:rPr lang="es-MX" dirty="0" smtClean="0"/>
              <a:t> </a:t>
            </a:r>
            <a:r>
              <a:rPr lang="es-MX" dirty="0"/>
              <a:t>individual y libremente para tomar parte en forma pacífica en los asuntos políticos del </a:t>
            </a:r>
            <a:r>
              <a:rPr lang="es-MX" dirty="0" smtClean="0"/>
              <a:t>país</a:t>
            </a:r>
            <a:r>
              <a:rPr lang="es-MX" dirty="0"/>
              <a:t>.</a:t>
            </a:r>
          </a:p>
        </p:txBody>
      </p:sp>
      <p:pic>
        <p:nvPicPr>
          <p:cNvPr id="13316" name="Picture 4" descr="México: Oxchuc y su proceso de autogobierno municipal | Servindi -  Servicios de Comunicación Inter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481" y="3097197"/>
            <a:ext cx="3003488" cy="287162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75952" y="3380532"/>
            <a:ext cx="4019550" cy="1814599"/>
          </a:xfrm>
          <a:prstGeom prst="rect">
            <a:avLst/>
          </a:prstGeom>
        </p:spPr>
        <p:txBody>
          <a:bodyPr wrap="square">
            <a:spAutoFit/>
          </a:bodyPr>
          <a:lstStyle/>
          <a:p>
            <a:pPr marL="342900" lvl="0" indent="-342900" algn="just">
              <a:lnSpc>
                <a:spcPct val="106000"/>
              </a:lnSpc>
              <a:spcAft>
                <a:spcPts val="800"/>
              </a:spcAft>
              <a:buFont typeface="Wingdings" panose="05000000000000000000" pitchFamily="2" charset="2"/>
              <a:buChar char=""/>
            </a:pPr>
            <a:r>
              <a:rPr lang="es-MX" sz="2000" dirty="0">
                <a:latin typeface="+mn-lt"/>
                <a:ea typeface="Calibri" panose="020F0502020204030204" pitchFamily="34" charset="0"/>
                <a:cs typeface="Times New Roman" panose="02020603050405020304" pitchFamily="18" charset="0"/>
              </a:rPr>
              <a:t>Poder ser votada en condiciones de paridad para todos los cargos de elección popular, teniendo las calidades que establezca la ley.</a:t>
            </a:r>
          </a:p>
          <a:p>
            <a:pPr algn="r">
              <a:lnSpc>
                <a:spcPct val="107000"/>
              </a:lnSpc>
              <a:spcAft>
                <a:spcPts val="800"/>
              </a:spcAft>
            </a:pPr>
            <a:r>
              <a:rPr lang="es-MX" sz="2000" b="1" dirty="0">
                <a:latin typeface="+mn-lt"/>
                <a:ea typeface="Calibri" panose="020F0502020204030204" pitchFamily="34" charset="0"/>
                <a:cs typeface="Times New Roman" panose="02020603050405020304" pitchFamily="18" charset="0"/>
              </a:rPr>
              <a:t>Artículo 35 CPEUM </a:t>
            </a:r>
            <a:r>
              <a:rPr lang="es-MX"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endParaRPr lang="es-MX" b="1" dirty="0">
              <a:ea typeface="Calibri" panose="020F0502020204030204" pitchFamily="34" charset="0"/>
              <a:cs typeface="Times New Roman" panose="02020603050405020304" pitchFamily="18" charset="0"/>
            </a:endParaRPr>
          </a:p>
        </p:txBody>
      </p:sp>
      <p:pic>
        <p:nvPicPr>
          <p:cNvPr id="5"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02903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7BCCEE-227E-46EC-B1E4-1466A7E68064}"/>
              </a:ext>
            </a:extLst>
          </p:cNvPr>
          <p:cNvSpPr txBox="1"/>
          <p:nvPr/>
        </p:nvSpPr>
        <p:spPr>
          <a:xfrm>
            <a:off x="1657350" y="806361"/>
            <a:ext cx="7022416" cy="5693866"/>
          </a:xfrm>
          <a:prstGeom prst="rect">
            <a:avLst/>
          </a:prstGeom>
          <a:noFill/>
        </p:spPr>
        <p:txBody>
          <a:bodyPr wrap="square" rtlCol="0">
            <a:spAutoFit/>
          </a:bodyPr>
          <a:lstStyle/>
          <a:p>
            <a:r>
              <a:rPr lang="es-MX" b="1" dirty="0"/>
              <a:t>Derechos de las mujeres indígenas, </a:t>
            </a:r>
            <a:r>
              <a:rPr lang="es-MX" dirty="0"/>
              <a:t>en el ejercicio de la libre determinación y autonomía para, entre otras</a:t>
            </a:r>
            <a:r>
              <a:rPr lang="es-MX" dirty="0" smtClean="0"/>
              <a:t>:</a:t>
            </a:r>
          </a:p>
          <a:p>
            <a:endParaRPr lang="es-MX" dirty="0"/>
          </a:p>
          <a:p>
            <a:pPr marL="285750" lvl="0" indent="-285750">
              <a:buFont typeface="Wingdings" panose="05000000000000000000" pitchFamily="2" charset="2"/>
              <a:buChar char="Ø"/>
            </a:pPr>
            <a:r>
              <a:rPr lang="es-MX" dirty="0"/>
              <a:t>Respetando las garantías individuales, los derechos humanos y, de manera relevante, </a:t>
            </a:r>
            <a:r>
              <a:rPr lang="es-MX" b="1" dirty="0"/>
              <a:t>la dignidad e integridad de las mujeres.</a:t>
            </a:r>
            <a:endParaRPr lang="es-MX" dirty="0"/>
          </a:p>
          <a:p>
            <a:r>
              <a:rPr lang="es-MX" dirty="0"/>
              <a:t> </a:t>
            </a:r>
          </a:p>
          <a:p>
            <a:pPr marL="285750" lvl="0" indent="-285750">
              <a:buFont typeface="Wingdings" panose="05000000000000000000" pitchFamily="2" charset="2"/>
              <a:buChar char="Ø"/>
            </a:pPr>
            <a:r>
              <a:rPr lang="es-MX" dirty="0"/>
              <a:t>Garantizar </a:t>
            </a:r>
            <a:r>
              <a:rPr lang="es-MX" b="1" dirty="0"/>
              <a:t>que las mujeres y los hombres indígenas disfrutarán y ejercerán su derecho de votar y ser votados en condiciones de igualdad</a:t>
            </a:r>
            <a:endParaRPr lang="es-MX" dirty="0"/>
          </a:p>
          <a:p>
            <a:r>
              <a:rPr lang="es-MX" b="1" dirty="0"/>
              <a:t> </a:t>
            </a:r>
            <a:endParaRPr lang="es-MX" dirty="0"/>
          </a:p>
          <a:p>
            <a:pPr marL="285750" lvl="0" indent="-285750">
              <a:buFont typeface="Wingdings" panose="05000000000000000000" pitchFamily="2" charset="2"/>
              <a:buChar char="Ø"/>
            </a:pPr>
            <a:r>
              <a:rPr lang="es-MX" b="1" dirty="0"/>
              <a:t>En ningún caso las prácticas comunitarias podrán limitar los derechos político-electorales de los y las ciudadanas en la elección de sus autoridades municipales.</a:t>
            </a:r>
            <a:endParaRPr lang="es-MX" dirty="0"/>
          </a:p>
          <a:p>
            <a:r>
              <a:rPr lang="es-MX" b="1" dirty="0"/>
              <a:t> </a:t>
            </a:r>
            <a:endParaRPr lang="es-MX" dirty="0"/>
          </a:p>
          <a:p>
            <a:pPr marL="285750" lvl="0" indent="-285750">
              <a:buFont typeface="Wingdings" panose="05000000000000000000" pitchFamily="2" charset="2"/>
              <a:buChar char="Ø"/>
            </a:pPr>
            <a:r>
              <a:rPr lang="es-MX" dirty="0"/>
              <a:t>Elegir, en los municipios con población indígena, representantes ante los ayuntamientos, </a:t>
            </a:r>
            <a:r>
              <a:rPr lang="es-MX" b="1" dirty="0"/>
              <a:t>observando el principio de paridad de género</a:t>
            </a:r>
            <a:r>
              <a:rPr lang="es-MX" dirty="0"/>
              <a:t> conforme a las normas aplicables.</a:t>
            </a:r>
          </a:p>
          <a:p>
            <a:pPr algn="r"/>
            <a:r>
              <a:rPr lang="es-MX" dirty="0"/>
              <a:t> </a:t>
            </a:r>
            <a:r>
              <a:rPr lang="es-MX" b="1" dirty="0"/>
              <a:t>Artículo 2 CPEUM  </a:t>
            </a:r>
            <a:endParaRPr lang="es-MX" dirty="0"/>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 name="AutoShape 2" descr="Oxchuc, Chiapas, cambia a sistema de usos y costumbres - Oxchu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 name="AutoShape 6" descr="Oxchuc, Chiapas, cambia a sistema de usos y costumbres - Oxchuc"/>
          <p:cNvSpPr>
            <a:spLocks noChangeAspect="1" noChangeArrowheads="1"/>
          </p:cNvSpPr>
          <p:nvPr/>
        </p:nvSpPr>
        <p:spPr bwMode="auto">
          <a:xfrm flipH="1">
            <a:off x="917574" y="1512887"/>
            <a:ext cx="2411405" cy="2411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62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7F032E05-55D4-47E0-B0B3-CA6CE659B4D6}"/>
              </a:ext>
            </a:extLst>
          </p:cNvPr>
          <p:cNvSpPr txBox="1"/>
          <p:nvPr/>
        </p:nvSpPr>
        <p:spPr>
          <a:xfrm>
            <a:off x="1481664" y="2393477"/>
            <a:ext cx="6583682" cy="2308324"/>
          </a:xfrm>
          <a:prstGeom prst="rect">
            <a:avLst/>
          </a:prstGeom>
          <a:noFill/>
        </p:spPr>
        <p:txBody>
          <a:bodyPr wrap="square">
            <a:spAutoFit/>
          </a:bodyPr>
          <a:lstStyle/>
          <a:p>
            <a:pPr algn="ctr"/>
            <a:r>
              <a:rPr lang="es-MX" sz="3600" b="1" dirty="0" smtClean="0">
                <a:solidFill>
                  <a:srgbClr val="FF3399"/>
                </a:solidFill>
              </a:rPr>
              <a:t>PARTICIPACIÓN POLÍTICA DE LAS MUJERES EN EL SISTEMA NORMATIVO INTERNO DE OXCHUC</a:t>
            </a:r>
            <a:endParaRPr lang="es-MX" sz="3600" b="1" dirty="0">
              <a:solidFill>
                <a:srgbClr val="FF3399"/>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401538" y="853102"/>
            <a:ext cx="2575775" cy="9976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9003CAC-1285-48DF-ACA8-CC407DBE0586}"/>
              </a:ext>
            </a:extLst>
          </p:cNvPr>
          <p:cNvSpPr txBox="1"/>
          <p:nvPr/>
        </p:nvSpPr>
        <p:spPr>
          <a:xfrm>
            <a:off x="4853356" y="2355620"/>
            <a:ext cx="3854546" cy="3139321"/>
          </a:xfrm>
          <a:prstGeom prst="rect">
            <a:avLst/>
          </a:prstGeom>
          <a:noFill/>
        </p:spPr>
        <p:txBody>
          <a:bodyPr wrap="square" rtlCol="0">
            <a:spAutoFit/>
          </a:bodyPr>
          <a:lstStyle/>
          <a:p>
            <a:pPr lvl="0"/>
            <a:r>
              <a:rPr lang="es-MX" b="1" dirty="0" smtClean="0"/>
              <a:t>Elección de autoridades municipales bajo el Sistema de Normativo Indígenas en el Municipio de </a:t>
            </a:r>
            <a:r>
              <a:rPr lang="es-MX" b="1" dirty="0" err="1" smtClean="0"/>
              <a:t>Oxchuc</a:t>
            </a:r>
            <a:r>
              <a:rPr lang="es-MX" b="1" dirty="0" smtClean="0"/>
              <a:t>, </a:t>
            </a:r>
            <a:r>
              <a:rPr lang="es-MX" b="1" dirty="0" smtClean="0"/>
              <a:t>el Ayuntamiento </a:t>
            </a:r>
            <a:r>
              <a:rPr lang="es-MX" b="1" dirty="0" smtClean="0"/>
              <a:t>quedó </a:t>
            </a:r>
            <a:r>
              <a:rPr lang="es-MX" b="1" dirty="0" smtClean="0"/>
              <a:t>conformado de forma paritaria.</a:t>
            </a:r>
            <a:endParaRPr lang="es-MX" dirty="0"/>
          </a:p>
          <a:p>
            <a:pPr algn="just"/>
            <a:r>
              <a:rPr lang="es-MX" dirty="0"/>
              <a:t> </a:t>
            </a:r>
            <a:endParaRPr lang="es-MX" dirty="0" smtClean="0"/>
          </a:p>
          <a:p>
            <a:pPr marL="285750" indent="-285750" algn="just">
              <a:buFont typeface="Arial" panose="020B0604020202020204" pitchFamily="34" charset="0"/>
              <a:buChar char="•"/>
            </a:pPr>
            <a:r>
              <a:rPr lang="es-MX" dirty="0" smtClean="0"/>
              <a:t>Presidencia – Hombre</a:t>
            </a:r>
          </a:p>
          <a:p>
            <a:pPr marL="285750" indent="-285750" algn="just">
              <a:buFont typeface="Arial" panose="020B0604020202020204" pitchFamily="34" charset="0"/>
              <a:buChar char="•"/>
            </a:pPr>
            <a:r>
              <a:rPr lang="es-MX" dirty="0" smtClean="0"/>
              <a:t>Sindicatura – Mujer</a:t>
            </a:r>
          </a:p>
          <a:p>
            <a:pPr marL="285750" indent="-285750" algn="just">
              <a:buFont typeface="Arial" panose="020B0604020202020204" pitchFamily="34" charset="0"/>
              <a:buChar char="•"/>
            </a:pPr>
            <a:r>
              <a:rPr lang="es-MX" dirty="0" smtClean="0"/>
              <a:t>6 Regidurías – 3 Mujeres y 3 Hombres (Sus respectivas suplencias del mismo genero).</a:t>
            </a:r>
            <a:endParaRPr lang="es-MX" dirty="0"/>
          </a:p>
        </p:txBody>
      </p:sp>
      <p:sp>
        <p:nvSpPr>
          <p:cNvPr id="5" name="CuadroTexto 4">
            <a:extLst>
              <a:ext uri="{FF2B5EF4-FFF2-40B4-BE49-F238E27FC236}">
                <a16:creationId xmlns:a16="http://schemas.microsoft.com/office/drawing/2014/main" xmlns="" id="{7D0EFD5E-160A-4303-B87E-3AB05801169E}"/>
              </a:ext>
            </a:extLst>
          </p:cNvPr>
          <p:cNvSpPr txBox="1"/>
          <p:nvPr/>
        </p:nvSpPr>
        <p:spPr>
          <a:xfrm>
            <a:off x="4853356" y="85077"/>
            <a:ext cx="3699801" cy="400110"/>
          </a:xfrm>
          <a:prstGeom prst="rect">
            <a:avLst/>
          </a:prstGeom>
          <a:noFill/>
        </p:spPr>
        <p:txBody>
          <a:bodyPr wrap="square">
            <a:spAutoFit/>
          </a:bodyPr>
          <a:lstStyle/>
          <a:p>
            <a:r>
              <a:rPr lang="es-MX" sz="2000" b="1" dirty="0" smtClean="0">
                <a:solidFill>
                  <a:schemeClr val="bg1">
                    <a:lumMod val="65000"/>
                  </a:schemeClr>
                </a:solidFill>
              </a:rPr>
              <a:t>Ejemplo</a:t>
            </a:r>
            <a:endParaRPr lang="es-MX" sz="2000" dirty="0">
              <a:solidFill>
                <a:schemeClr val="bg1">
                  <a:lumMod val="65000"/>
                </a:schemeClr>
              </a:solidFill>
            </a:endParaRPr>
          </a:p>
        </p:txBody>
      </p:sp>
      <p:pic>
        <p:nvPicPr>
          <p:cNvPr id="16386" name="Picture 2" descr="Fotogalería: Con música, flores y coca cola, Oxchuc entrega bastón de mando  a nuevo alcalde | Chiapasparal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885949"/>
            <a:ext cx="4324350" cy="40786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76501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B11E617-7224-4714-9102-E0A8CDE75826}"/>
              </a:ext>
            </a:extLst>
          </p:cNvPr>
          <p:cNvSpPr txBox="1"/>
          <p:nvPr/>
        </p:nvSpPr>
        <p:spPr>
          <a:xfrm>
            <a:off x="1638300" y="920621"/>
            <a:ext cx="4607953" cy="4985980"/>
          </a:xfrm>
          <a:prstGeom prst="rect">
            <a:avLst/>
          </a:prstGeom>
          <a:noFill/>
        </p:spPr>
        <p:txBody>
          <a:bodyPr wrap="square">
            <a:spAutoFit/>
          </a:bodyPr>
          <a:lstStyle/>
          <a:p>
            <a:pPr algn="just"/>
            <a:r>
              <a:rPr lang="es-MX" sz="2400" b="1" dirty="0" smtClean="0"/>
              <a:t>PROCESO ELECTORAL LOCAL ORDINARIO 2021 – IEPC</a:t>
            </a:r>
          </a:p>
          <a:p>
            <a:pPr algn="just"/>
            <a:r>
              <a:rPr lang="es-MX" dirty="0" smtClean="0"/>
              <a:t>Para garantizar el ejercicio del derecho político-electoral de las mujeres indígenas a ser votadas, el </a:t>
            </a:r>
            <a:r>
              <a:rPr lang="es-MX" dirty="0"/>
              <a:t>Instituto de Elecciones y Participación </a:t>
            </a:r>
            <a:r>
              <a:rPr lang="es-MX" dirty="0" smtClean="0"/>
              <a:t>Ciudadana emitió los Lineamientos </a:t>
            </a:r>
            <a:r>
              <a:rPr lang="es-MX" dirty="0"/>
              <a:t>en materia de paridad de género, para la postulación, registro y asignación de </a:t>
            </a:r>
            <a:r>
              <a:rPr lang="es-MX" dirty="0" smtClean="0"/>
              <a:t>candidaturas así como del </a:t>
            </a:r>
            <a:r>
              <a:rPr lang="es-MX" dirty="0"/>
              <a:t>Reglamento para el registro de candidaturas para los cargos de Diputaciones Locales y Miembros de </a:t>
            </a:r>
            <a:r>
              <a:rPr lang="es-MX" dirty="0" smtClean="0"/>
              <a:t>Ayuntamiento. </a:t>
            </a:r>
          </a:p>
          <a:p>
            <a:pPr algn="just"/>
            <a:r>
              <a:rPr lang="es-MX" dirty="0" smtClean="0"/>
              <a:t>El Instituto de Elecciones y Participación Ciudadana, estableció cuotas de personas indígenas en diputaciones y ayuntamientos, en las cuales, infaliblemente debió garantizarse la paridad de genero.</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419096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B11E617-7224-4714-9102-E0A8CDE75826}"/>
              </a:ext>
            </a:extLst>
          </p:cNvPr>
          <p:cNvSpPr txBox="1"/>
          <p:nvPr/>
        </p:nvSpPr>
        <p:spPr>
          <a:xfrm>
            <a:off x="1638301" y="920621"/>
            <a:ext cx="4736741" cy="1569660"/>
          </a:xfrm>
          <a:prstGeom prst="rect">
            <a:avLst/>
          </a:prstGeom>
          <a:noFill/>
        </p:spPr>
        <p:txBody>
          <a:bodyPr wrap="square">
            <a:spAutoFit/>
          </a:bodyPr>
          <a:lstStyle/>
          <a:p>
            <a:pPr algn="just"/>
            <a:r>
              <a:rPr lang="es-MX" sz="2400" b="1" dirty="0" smtClean="0"/>
              <a:t>En tal sentido, la Paridad es un Principio Constitucional que debe cumplirse para la postulación y registro de las candidaturas.</a:t>
            </a:r>
            <a:endParaRPr lang="es-MX" sz="2400" dirty="0" smtClean="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a:stretch>
            <a:fillRect/>
          </a:stretch>
        </p:blipFill>
        <p:spPr>
          <a:xfrm>
            <a:off x="2020724" y="2697333"/>
            <a:ext cx="5773901" cy="3253458"/>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4047819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DE2FCDA-5835-48D9-8111-6D36F22CB40E}"/>
              </a:ext>
            </a:extLst>
          </p:cNvPr>
          <p:cNvSpPr txBox="1"/>
          <p:nvPr/>
        </p:nvSpPr>
        <p:spPr>
          <a:xfrm>
            <a:off x="1944709" y="816828"/>
            <a:ext cx="6941713" cy="2339102"/>
          </a:xfrm>
          <a:prstGeom prst="rect">
            <a:avLst/>
          </a:prstGeom>
          <a:noFill/>
        </p:spPr>
        <p:txBody>
          <a:bodyPr wrap="square" rtlCol="0">
            <a:spAutoFit/>
          </a:bodyPr>
          <a:lstStyle/>
          <a:p>
            <a:r>
              <a:rPr lang="es-MX" sz="2000" b="1" dirty="0" smtClean="0">
                <a:solidFill>
                  <a:srgbClr val="FF3399"/>
                </a:solidFill>
              </a:rPr>
              <a:t>5. Derecho a la Consulta </a:t>
            </a:r>
            <a:endParaRPr lang="es-MX" sz="2000" b="1" dirty="0">
              <a:solidFill>
                <a:srgbClr val="FF3399"/>
              </a:solidFill>
            </a:endParaRPr>
          </a:p>
          <a:p>
            <a:endParaRPr lang="es-MX" dirty="0"/>
          </a:p>
          <a:p>
            <a:pPr algn="just"/>
            <a:r>
              <a:rPr lang="es-MX" dirty="0"/>
              <a:t>Los Pueblos y Comunidades indígenas, y </a:t>
            </a:r>
            <a:r>
              <a:rPr lang="es-MX" dirty="0" smtClean="0"/>
              <a:t>las </a:t>
            </a:r>
            <a:r>
              <a:rPr lang="es-MX" dirty="0"/>
              <a:t>mujeres que </a:t>
            </a:r>
            <a:r>
              <a:rPr lang="es-MX" dirty="0" smtClean="0"/>
              <a:t>los integran, </a:t>
            </a:r>
            <a:r>
              <a:rPr lang="es-MX" dirty="0"/>
              <a:t>poseen el </a:t>
            </a:r>
            <a:r>
              <a:rPr lang="es-MX" b="1" dirty="0"/>
              <a:t>Derecho a ser </a:t>
            </a:r>
            <a:r>
              <a:rPr lang="es-MX" b="1" dirty="0" smtClean="0"/>
              <a:t>Consultadas</a:t>
            </a:r>
            <a:r>
              <a:rPr lang="es-MX" dirty="0"/>
              <a:t>, y participar previa, libre e informada, previo a asumirse una medida administrativa o legislativa susceptible de afectarles</a:t>
            </a:r>
            <a:r>
              <a:rPr lang="es-MX" dirty="0" smtClean="0"/>
              <a:t>.</a:t>
            </a:r>
          </a:p>
          <a:p>
            <a:pPr algn="just"/>
            <a:endParaRPr lang="es-MX" dirty="0"/>
          </a:p>
          <a:p>
            <a:pPr algn="just"/>
            <a:r>
              <a:rPr lang="es-MX" dirty="0"/>
              <a:t>Participación de las mujeres indígenas en consultas en materia electoral</a:t>
            </a:r>
            <a:r>
              <a:rPr lang="es-MX" dirty="0" smtClean="0"/>
              <a:t>:</a:t>
            </a:r>
            <a:endParaRPr lang="es-MX" dirty="0"/>
          </a:p>
        </p:txBody>
      </p:sp>
      <p:pic>
        <p:nvPicPr>
          <p:cNvPr id="18434" name="Picture 2" descr="Eligen a alcalde de Oxchuc, Chiapas, a mano alz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3336043"/>
            <a:ext cx="6725236" cy="27019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3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0CB20BD-65D7-4A21-9725-9C6179D75AFD}"/>
              </a:ext>
            </a:extLst>
          </p:cNvPr>
          <p:cNvSpPr txBox="1"/>
          <p:nvPr/>
        </p:nvSpPr>
        <p:spPr>
          <a:xfrm>
            <a:off x="1524000" y="921351"/>
            <a:ext cx="7326705" cy="2308324"/>
          </a:xfrm>
          <a:prstGeom prst="rect">
            <a:avLst/>
          </a:prstGeom>
          <a:noFill/>
        </p:spPr>
        <p:txBody>
          <a:bodyPr wrap="square" rtlCol="0">
            <a:spAutoFit/>
          </a:bodyPr>
          <a:lstStyle/>
          <a:p>
            <a:pPr algn="just"/>
            <a:r>
              <a:rPr lang="es-ES" dirty="0" smtClean="0"/>
              <a:t>En el municipio indígena de </a:t>
            </a:r>
            <a:r>
              <a:rPr lang="es-ES" dirty="0" err="1" smtClean="0"/>
              <a:t>Oxchuc</a:t>
            </a:r>
            <a:r>
              <a:rPr lang="es-ES" dirty="0" smtClean="0"/>
              <a:t>, </a:t>
            </a:r>
            <a:r>
              <a:rPr lang="es-ES" dirty="0" smtClean="0"/>
              <a:t>el Instituto de Elecciones y Participación Ciudadana, </a:t>
            </a:r>
            <a:r>
              <a:rPr lang="es-ES" dirty="0" smtClean="0"/>
              <a:t>llevó </a:t>
            </a:r>
            <a:r>
              <a:rPr lang="es-ES" dirty="0" smtClean="0"/>
              <a:t>a cabo el </a:t>
            </a:r>
            <a:r>
              <a:rPr lang="es-ES" b="1" dirty="0" smtClean="0"/>
              <a:t>Derecho de </a:t>
            </a:r>
            <a:r>
              <a:rPr lang="es-MX" b="1" dirty="0" smtClean="0"/>
              <a:t>Consulta </a:t>
            </a:r>
            <a:r>
              <a:rPr lang="es-MX" dirty="0" smtClean="0"/>
              <a:t>que previamente la Comisión Permanente por la Paz y Justicia de </a:t>
            </a:r>
            <a:r>
              <a:rPr lang="es-MX" dirty="0" err="1" smtClean="0"/>
              <a:t>Oxchuc</a:t>
            </a:r>
            <a:r>
              <a:rPr lang="es-MX" dirty="0" smtClean="0"/>
              <a:t> </a:t>
            </a:r>
            <a:r>
              <a:rPr lang="es-MX" dirty="0" smtClean="0"/>
              <a:t>había solicitado</a:t>
            </a:r>
            <a:r>
              <a:rPr lang="es-MX" b="1" dirty="0" smtClean="0"/>
              <a:t> </a:t>
            </a:r>
            <a:r>
              <a:rPr lang="es-MX" dirty="0"/>
              <a:t>para el cambio de sistema de elección de sus autoridades municipales, mediante </a:t>
            </a:r>
            <a:r>
              <a:rPr lang="es-MX" dirty="0" smtClean="0"/>
              <a:t>el Sistema Normativo Indígena</a:t>
            </a:r>
            <a:r>
              <a:rPr lang="es-ES" dirty="0" smtClean="0"/>
              <a:t>.</a:t>
            </a:r>
          </a:p>
          <a:p>
            <a:pPr algn="just"/>
            <a:endParaRPr lang="es-ES" dirty="0"/>
          </a:p>
          <a:p>
            <a:pPr algn="just"/>
            <a:r>
              <a:rPr lang="es-ES" dirty="0" smtClean="0"/>
              <a:t>El IEPC </a:t>
            </a:r>
            <a:r>
              <a:rPr lang="es-ES" dirty="0" smtClean="0"/>
              <a:t>garantizó </a:t>
            </a:r>
            <a:r>
              <a:rPr lang="es-ES" dirty="0" smtClean="0"/>
              <a:t>los ejes rectores, los Principios de Inclusión y Participación de las mujeres en todas las etapas. </a:t>
            </a:r>
          </a:p>
        </p:txBody>
      </p:sp>
      <p:sp>
        <p:nvSpPr>
          <p:cNvPr id="5" name="CuadroTexto 4">
            <a:extLst>
              <a:ext uri="{FF2B5EF4-FFF2-40B4-BE49-F238E27FC236}">
                <a16:creationId xmlns:a16="http://schemas.microsoft.com/office/drawing/2014/main" xmlns="" id="{93A3B2BB-5735-48F6-AA88-24C3528842D7}"/>
              </a:ext>
            </a:extLst>
          </p:cNvPr>
          <p:cNvSpPr txBox="1"/>
          <p:nvPr/>
        </p:nvSpPr>
        <p:spPr>
          <a:xfrm>
            <a:off x="2475914" y="77757"/>
            <a:ext cx="6091311" cy="400110"/>
          </a:xfrm>
          <a:prstGeom prst="rect">
            <a:avLst/>
          </a:prstGeom>
          <a:noFill/>
        </p:spPr>
        <p:txBody>
          <a:bodyPr wrap="square" rtlCol="0">
            <a:spAutoFit/>
          </a:bodyPr>
          <a:lstStyle/>
          <a:p>
            <a:pPr algn="just"/>
            <a:r>
              <a:rPr lang="es-MX" sz="2000" b="1" dirty="0" smtClean="0">
                <a:solidFill>
                  <a:schemeClr val="bg1">
                    <a:lumMod val="65000"/>
                  </a:schemeClr>
                </a:solidFill>
              </a:rPr>
              <a:t>EJEMPLO</a:t>
            </a:r>
            <a:endParaRPr lang="es-MX" sz="2000" dirty="0">
              <a:solidFill>
                <a:schemeClr val="bg1">
                  <a:lumMod val="65000"/>
                </a:schemeClr>
              </a:solidFill>
            </a:endParaRPr>
          </a:p>
        </p:txBody>
      </p:sp>
      <p:pic>
        <p:nvPicPr>
          <p:cNvPr id="19458" name="Picture 2" descr="Desaparición de grupos armados demandan en Oxchuc - El Heraldo de Chiapas |  Noticias Locales, Policiacas, sobre México, Chiapas y el Mu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3371850"/>
            <a:ext cx="505142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38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7F032E05-55D4-47E0-B0B3-CA6CE659B4D6}"/>
              </a:ext>
            </a:extLst>
          </p:cNvPr>
          <p:cNvSpPr txBox="1"/>
          <p:nvPr/>
        </p:nvSpPr>
        <p:spPr>
          <a:xfrm>
            <a:off x="1378633" y="2316203"/>
            <a:ext cx="6583682" cy="2554545"/>
          </a:xfrm>
          <a:prstGeom prst="rect">
            <a:avLst/>
          </a:prstGeom>
          <a:noFill/>
        </p:spPr>
        <p:txBody>
          <a:bodyPr wrap="square">
            <a:spAutoFit/>
          </a:bodyPr>
          <a:lstStyle/>
          <a:p>
            <a:pPr lvl="0" algn="ctr"/>
            <a:r>
              <a:rPr lang="es-MX" sz="4000" b="1" dirty="0" smtClean="0">
                <a:solidFill>
                  <a:srgbClr val="FF3399"/>
                </a:solidFill>
              </a:rPr>
              <a:t>5. Derecho </a:t>
            </a:r>
            <a:r>
              <a:rPr lang="es-MX" sz="4000" b="1" dirty="0">
                <a:solidFill>
                  <a:srgbClr val="FF3399"/>
                </a:solidFill>
              </a:rPr>
              <a:t>al ejercicio de los Derechos Político- Electorales </a:t>
            </a:r>
            <a:r>
              <a:rPr lang="es-MX" sz="4000" b="1" dirty="0" smtClean="0">
                <a:solidFill>
                  <a:srgbClr val="FF3399"/>
                </a:solidFill>
              </a:rPr>
              <a:t>Libres </a:t>
            </a:r>
            <a:r>
              <a:rPr lang="es-MX" sz="4000" b="1" dirty="0">
                <a:solidFill>
                  <a:srgbClr val="FF3399"/>
                </a:solidFill>
              </a:rPr>
              <a:t>de </a:t>
            </a:r>
            <a:r>
              <a:rPr lang="es-MX" sz="4000" b="1" dirty="0" smtClean="0">
                <a:solidFill>
                  <a:srgbClr val="FF3399"/>
                </a:solidFill>
              </a:rPr>
              <a:t>Violencia Política en Razón de </a:t>
            </a:r>
            <a:r>
              <a:rPr lang="es-MX" sz="4000" b="1" dirty="0" smtClean="0">
                <a:solidFill>
                  <a:srgbClr val="FF3399"/>
                </a:solidFill>
              </a:rPr>
              <a:t>Género</a:t>
            </a:r>
            <a:r>
              <a:rPr lang="es-MX" sz="4000" b="1" dirty="0" smtClean="0">
                <a:solidFill>
                  <a:srgbClr val="FF3399"/>
                </a:solidFill>
              </a:rPr>
              <a:t>.</a:t>
            </a:r>
            <a:endParaRPr kumimoji="0" lang="es-MX" sz="4000" b="1" i="0" u="none" strike="noStrike" kern="1200" cap="none" spc="0" normalizeH="0" baseline="0" noProof="0" dirty="0">
              <a:ln>
                <a:noFill/>
              </a:ln>
              <a:solidFill>
                <a:srgbClr val="FF3399"/>
              </a:solidFill>
              <a:effectLst/>
              <a:uLnTx/>
              <a:uFillTx/>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95547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1C6396E-AC79-4D7E-BC4F-1A26C072376B}"/>
              </a:ext>
            </a:extLst>
          </p:cNvPr>
          <p:cNvSpPr txBox="1"/>
          <p:nvPr/>
        </p:nvSpPr>
        <p:spPr>
          <a:xfrm>
            <a:off x="3929063" y="550469"/>
            <a:ext cx="5048250" cy="523220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3600" b="1" i="0" u="none" strike="noStrike" kern="1200" cap="none" spc="0" normalizeH="0" baseline="0" noProof="0" dirty="0" smtClean="0">
                <a:ln>
                  <a:noFill/>
                </a:ln>
                <a:solidFill>
                  <a:srgbClr val="FF3399"/>
                </a:solidFill>
                <a:effectLst/>
                <a:uLnTx/>
                <a:uFillTx/>
                <a:latin typeface="Calibri" panose="020F0502020204030204" pitchFamily="34" charset="0"/>
                <a:ea typeface="MS PGothic" panose="020B0600070205080204" pitchFamily="34" charset="-128"/>
                <a:cs typeface="+mn-cs"/>
              </a:rPr>
              <a:t>ANTECEDENTES</a:t>
            </a:r>
            <a:endParaRPr kumimoji="0" lang="es-MX" sz="3600" b="1" i="0" u="none" strike="noStrike" kern="1200" cap="none" spc="0" normalizeH="0" baseline="0" noProof="0" dirty="0">
              <a:ln>
                <a:noFill/>
              </a:ln>
              <a:solidFill>
                <a:srgbClr val="FF3399"/>
              </a:solidFill>
              <a:effectLst/>
              <a:uLnTx/>
              <a:uFillTx/>
              <a:latin typeface="Calibri" panose="020F0502020204030204" pitchFamily="34" charset="0"/>
              <a:ea typeface="MS PGothic"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El 13 de abril del 2020, se reformaron y adicionaron ocho disposiciones de los ordenamientos legales siguientes: Ley General de Acceso de las Mujeres a una Vida Libre de Violencia, Ley General de Instituciones y Procedimientos Electorales, Ley General del Sistema de Medios de Impugnación en Materia Electoral, Ley General de Partidos Políticos, Ley General en Materia de Delitos Electorales, Ley Orgánica de la Fiscalía General de la República, Ley Orgánica del Poder Judicial de la Federación, y, Ley General de Responsabilidades Administrativas.</a:t>
            </a:r>
          </a:p>
        </p:txBody>
      </p:sp>
      <p:pic>
        <p:nvPicPr>
          <p:cNvPr id="2050" name="Picture 2" descr="CEDRS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 y="2565898"/>
            <a:ext cx="3287713"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096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161D096-B32A-42CC-B473-E6F2782DDE35}"/>
              </a:ext>
            </a:extLst>
          </p:cNvPr>
          <p:cNvSpPr txBox="1"/>
          <p:nvPr/>
        </p:nvSpPr>
        <p:spPr>
          <a:xfrm>
            <a:off x="642938" y="3868281"/>
            <a:ext cx="8195089" cy="2246769"/>
          </a:xfrm>
          <a:prstGeom prst="rect">
            <a:avLst/>
          </a:prstGeom>
          <a:noFill/>
        </p:spPr>
        <p:txBody>
          <a:bodyPr wrap="square" rtlCol="0">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Por su parte, el </a:t>
            </a:r>
            <a:r>
              <a:rPr kumimoji="0" lang="es-MX"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Congreso del Estado de Chiapas</a:t>
            </a: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el 29 de junio de 2020, </a:t>
            </a:r>
            <a:r>
              <a:rPr kumimoji="0" lang="es-MX"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reformó y adicionó </a:t>
            </a: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en la materia, la normatividad siguiente:</a:t>
            </a: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p>
          <a:p>
            <a:pPr marL="457200" marR="0" lvl="0" indent="-457200" algn="just" defTabSz="457200" rtl="0" eaLnBrk="0" fontAlgn="base" latinLnBrk="0" hangingPunct="0">
              <a:lnSpc>
                <a:spcPct val="100000"/>
              </a:lnSpc>
              <a:spcBef>
                <a:spcPct val="0"/>
              </a:spcBef>
              <a:spcAft>
                <a:spcPct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Ley de Desarrollo Constitucional para la Igualdad de Género y Acceso a una Vida Libre de Violencia para las Mujeres, y, </a:t>
            </a:r>
          </a:p>
          <a:p>
            <a:pPr marL="457200" marR="0" lvl="0" indent="-457200" algn="just" defTabSz="457200" rtl="0" eaLnBrk="0" fontAlgn="base" latinLnBrk="0" hangingPunct="0">
              <a:lnSpc>
                <a:spcPct val="100000"/>
              </a:lnSpc>
              <a:spcBef>
                <a:spcPct val="0"/>
              </a:spcBef>
              <a:spcAft>
                <a:spcPct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la Ley de Responsabilidades Administrativas para el Estado de Chiapas.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3074" name="Picture 2" descr="SECRETARIA General de Gobierno olvida publicar Periódico Of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893" y="2206168"/>
            <a:ext cx="2559050" cy="16621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828800" y="657225"/>
            <a:ext cx="7009227" cy="1754326"/>
          </a:xfrm>
          <a:prstGeom prst="rect">
            <a:avLst/>
          </a:prstGeom>
          <a:noFill/>
        </p:spPr>
        <p:txBody>
          <a:bodyPr wrap="square" rtlCol="0">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En dicha reforma, se establecieron las bases de operación, atención y protección para las personas que enfrentan esta tipología de violencia, a través de las cuales, se configuran las conductas que violenten el ejercicio pleno de los derechos políticos de las mujeres y se garantizan sanciones específicas y efectivas para los sujetos de responsabilidad que la ejercen.</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6"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37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4"/>
          <a:srcRect l="19513" t="20377" r="20800" b="22580"/>
          <a:stretch/>
        </p:blipFill>
        <p:spPr>
          <a:xfrm>
            <a:off x="1611681" y="1942295"/>
            <a:ext cx="6774288" cy="4172755"/>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390702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BA29F29-B9AC-499C-A8AA-0B52A763CCC1}"/>
              </a:ext>
            </a:extLst>
          </p:cNvPr>
          <p:cNvSpPr txBox="1"/>
          <p:nvPr/>
        </p:nvSpPr>
        <p:spPr>
          <a:xfrm>
            <a:off x="2898775" y="948679"/>
            <a:ext cx="4895850" cy="1477328"/>
          </a:xfrm>
          <a:prstGeom prst="rect">
            <a:avLst/>
          </a:prstGeom>
          <a:noFill/>
        </p:spPr>
        <p:txBody>
          <a:bodyPr wrap="square" rtlCol="0">
            <a:spAutoFit/>
          </a:bodyPr>
          <a:lstStyle/>
          <a:p>
            <a:pPr algn="just"/>
            <a:r>
              <a:rPr lang="es-MX" dirty="0"/>
              <a:t>La Violencia </a:t>
            </a:r>
            <a:r>
              <a:rPr lang="es-MX" dirty="0" smtClean="0"/>
              <a:t>Política </a:t>
            </a:r>
            <a:r>
              <a:rPr lang="es-MX" dirty="0"/>
              <a:t>puede expresarse, a través de la “restricción de los derechos de las mujeres con base en la aplicación de tradiciones, costumbres o sistemas normativos internos, que sean violatorios de los derechos humanos</a:t>
            </a:r>
            <a:r>
              <a:rPr lang="es-MX" dirty="0" smtClean="0"/>
              <a:t>.”</a:t>
            </a:r>
            <a:endParaRPr lang="es-MX" dirty="0"/>
          </a:p>
        </p:txBody>
      </p:sp>
      <p:pic>
        <p:nvPicPr>
          <p:cNvPr id="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a:stretch>
            <a:fillRect/>
          </a:stretch>
        </p:blipFill>
        <p:spPr>
          <a:xfrm>
            <a:off x="782962" y="2924180"/>
            <a:ext cx="6244576" cy="3190870"/>
          </a:xfrm>
          <a:prstGeom prst="rect">
            <a:avLst/>
          </a:prstGeom>
        </p:spPr>
      </p:pic>
      <p:sp>
        <p:nvSpPr>
          <p:cNvPr id="7" name="CuadroTexto 6"/>
          <p:cNvSpPr txBox="1"/>
          <p:nvPr/>
        </p:nvSpPr>
        <p:spPr>
          <a:xfrm>
            <a:off x="7237926" y="2924180"/>
            <a:ext cx="1507567" cy="3139321"/>
          </a:xfrm>
          <a:prstGeom prst="rect">
            <a:avLst/>
          </a:prstGeom>
          <a:noFill/>
        </p:spPr>
        <p:txBody>
          <a:bodyPr wrap="square" rtlCol="0">
            <a:spAutoFit/>
          </a:bodyPr>
          <a:lstStyle/>
          <a:p>
            <a:pPr algn="r"/>
            <a:endParaRPr lang="es-MX" dirty="0"/>
          </a:p>
          <a:p>
            <a:pPr algn="r"/>
            <a:r>
              <a:rPr lang="es-MX" dirty="0"/>
              <a:t>Articulo 20, fracción XIII de la Ley General de Acceso de las Mujeres a una Vida Libre de Violencia.</a:t>
            </a:r>
          </a:p>
          <a:p>
            <a:endParaRPr lang="es-MX" dirty="0"/>
          </a:p>
        </p:txBody>
      </p:sp>
    </p:spTree>
    <p:extLst>
      <p:ext uri="{BB962C8B-B14F-4D97-AF65-F5344CB8AC3E}">
        <p14:creationId xmlns:p14="http://schemas.microsoft.com/office/powerpoint/2010/main" val="295403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1C6396E-AC79-4D7E-BC4F-1A26C072376B}"/>
              </a:ext>
            </a:extLst>
          </p:cNvPr>
          <p:cNvSpPr txBox="1"/>
          <p:nvPr/>
        </p:nvSpPr>
        <p:spPr>
          <a:xfrm>
            <a:off x="1725769" y="840555"/>
            <a:ext cx="5022761" cy="830997"/>
          </a:xfrm>
          <a:prstGeom prst="rect">
            <a:avLst/>
          </a:prstGeom>
          <a:noFill/>
        </p:spPr>
        <p:txBody>
          <a:bodyPr wrap="square" rtlCol="0">
            <a:spAutoFit/>
          </a:bodyPr>
          <a:lstStyle/>
          <a:p>
            <a:r>
              <a:rPr lang="es-MX" sz="2400" b="1" dirty="0">
                <a:solidFill>
                  <a:srgbClr val="FF3399"/>
                </a:solidFill>
              </a:rPr>
              <a:t>1. </a:t>
            </a:r>
            <a:r>
              <a:rPr lang="es-MX" sz="2400" b="1" dirty="0" smtClean="0">
                <a:solidFill>
                  <a:srgbClr val="FF3399"/>
                </a:solidFill>
              </a:rPr>
              <a:t>Derechos </a:t>
            </a:r>
            <a:r>
              <a:rPr lang="es-MX" sz="2400" b="1" dirty="0" smtClean="0">
                <a:solidFill>
                  <a:srgbClr val="FF3399"/>
                </a:solidFill>
              </a:rPr>
              <a:t>colectivos de los pueblos y comunidades indígenas.</a:t>
            </a:r>
            <a:endParaRPr lang="es-MX" dirty="0"/>
          </a:p>
        </p:txBody>
      </p:sp>
      <p:pic>
        <p:nvPicPr>
          <p:cNvPr id="1028" name="Picture 4" descr="Oxchuc: El único municipio de Chiapas regido legalmente por usos y  costumbres es botín de los caciques - Avispa Mi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434" y="4161795"/>
            <a:ext cx="2072029" cy="195325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4"/>
          <a:srcRect b="28967"/>
          <a:stretch/>
        </p:blipFill>
        <p:spPr bwMode="auto">
          <a:xfrm>
            <a:off x="4495095" y="4347581"/>
            <a:ext cx="3990975" cy="1727440"/>
          </a:xfrm>
          <a:prstGeom prst="rect">
            <a:avLst/>
          </a:prstGeom>
          <a:ln>
            <a:noFill/>
          </a:ln>
          <a:extLst>
            <a:ext uri="{53640926-AAD7-44D8-BBD7-CCE9431645EC}">
              <a14:shadowObscured xmlns:a14="http://schemas.microsoft.com/office/drawing/2010/main"/>
            </a:ext>
          </a:extLst>
        </p:spPr>
      </p:pic>
      <p:pic>
        <p:nvPicPr>
          <p:cNvPr id="5"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6">
            <a:extLst>
              <a:ext uri="{28A0092B-C50C-407E-A947-70E740481C1C}">
                <a14:useLocalDpi xmlns:a14="http://schemas.microsoft.com/office/drawing/2010/main" val="0"/>
              </a:ext>
            </a:extLst>
          </a:blip>
          <a:srcRect t="20295" b="26051"/>
          <a:stretch/>
        </p:blipFill>
        <p:spPr>
          <a:xfrm>
            <a:off x="6568225" y="673893"/>
            <a:ext cx="2575775" cy="997659"/>
          </a:xfrm>
          <a:prstGeom prst="rect">
            <a:avLst/>
          </a:prstGeom>
        </p:spPr>
      </p:pic>
      <p:sp>
        <p:nvSpPr>
          <p:cNvPr id="2" name="CuadroTexto 1"/>
          <p:cNvSpPr txBox="1"/>
          <p:nvPr/>
        </p:nvSpPr>
        <p:spPr>
          <a:xfrm>
            <a:off x="1120462" y="2415973"/>
            <a:ext cx="7662930" cy="1477328"/>
          </a:xfrm>
          <a:prstGeom prst="rect">
            <a:avLst/>
          </a:prstGeom>
          <a:noFill/>
        </p:spPr>
        <p:txBody>
          <a:bodyPr wrap="square" rtlCol="0">
            <a:spAutoFit/>
          </a:bodyPr>
          <a:lstStyle/>
          <a:p>
            <a:pPr algn="just"/>
            <a:r>
              <a:rPr lang="es-MX" dirty="0"/>
              <a:t>Derivado de una lucha constante y plasmados en los Acuerdos de San Andrés, se logró el reconocimiento constitucional de los derechos de los pueblos y comunidades indígenas, los que todavía no han sido materializados en su totalidad.</a:t>
            </a:r>
          </a:p>
          <a:p>
            <a:endParaRPr lang="es-MX" dirty="0"/>
          </a:p>
        </p:txBody>
      </p:sp>
    </p:spTree>
    <p:extLst>
      <p:ext uri="{BB962C8B-B14F-4D97-AF65-F5344CB8AC3E}">
        <p14:creationId xmlns:p14="http://schemas.microsoft.com/office/powerpoint/2010/main" val="1074901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Rectángulo redondeado 9"/>
          <p:cNvSpPr/>
          <p:nvPr/>
        </p:nvSpPr>
        <p:spPr>
          <a:xfrm>
            <a:off x="5395914" y="2850072"/>
            <a:ext cx="3581399" cy="1071563"/>
          </a:xfrm>
          <a:prstGeom prst="roundRect">
            <a:avLst/>
          </a:prstGeom>
          <a:solidFill>
            <a:srgbClr val="FF3399"/>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ángulo redondeado 8"/>
          <p:cNvSpPr/>
          <p:nvPr/>
        </p:nvSpPr>
        <p:spPr>
          <a:xfrm>
            <a:off x="2897981" y="2883932"/>
            <a:ext cx="2257425" cy="1071563"/>
          </a:xfrm>
          <a:prstGeom prst="roundRect">
            <a:avLst/>
          </a:prstGeom>
          <a:solidFill>
            <a:srgbClr val="FF3399"/>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ángulo redondeado 4"/>
          <p:cNvSpPr/>
          <p:nvPr/>
        </p:nvSpPr>
        <p:spPr>
          <a:xfrm>
            <a:off x="424370" y="2914650"/>
            <a:ext cx="2257425" cy="1071563"/>
          </a:xfrm>
          <a:prstGeom prst="roundRect">
            <a:avLst/>
          </a:prstGeom>
          <a:solidFill>
            <a:srgbClr val="FF3399"/>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xmlns="" id="{18F483ED-7AE3-435A-9EE1-6753CA59C9A7}"/>
              </a:ext>
            </a:extLst>
          </p:cNvPr>
          <p:cNvSpPr txBox="1"/>
          <p:nvPr/>
        </p:nvSpPr>
        <p:spPr>
          <a:xfrm>
            <a:off x="2398541" y="1074509"/>
            <a:ext cx="6267158" cy="1323439"/>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De acuerdo con las leyes y reformas referidas con antelación, </a:t>
            </a:r>
            <a:r>
              <a:rPr kumimoji="0" lang="es-MX"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la Violencia Política contra las Mujeres en Razón de Género se investiga y sanciona en los términos establecidos en la:</a:t>
            </a:r>
          </a:p>
        </p:txBody>
      </p:sp>
      <p:sp>
        <p:nvSpPr>
          <p:cNvPr id="2" name="CuadroTexto 1"/>
          <p:cNvSpPr txBox="1"/>
          <p:nvPr/>
        </p:nvSpPr>
        <p:spPr>
          <a:xfrm>
            <a:off x="585787" y="3265765"/>
            <a:ext cx="2257425"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Legislación Electoral</a:t>
            </a:r>
            <a:endParaRPr kumimoji="0" lang="es-MX" sz="18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6" name="CuadroTexto 5"/>
          <p:cNvSpPr txBox="1"/>
          <p:nvPr/>
        </p:nvSpPr>
        <p:spPr>
          <a:xfrm>
            <a:off x="3109913" y="3265765"/>
            <a:ext cx="1833563"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Legislación Penal</a:t>
            </a:r>
            <a:endParaRPr kumimoji="0" lang="es-MX" sz="18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8" name="CuadroTexto 7"/>
          <p:cNvSpPr txBox="1"/>
          <p:nvPr/>
        </p:nvSpPr>
        <p:spPr>
          <a:xfrm>
            <a:off x="5633025" y="3171490"/>
            <a:ext cx="3344288" cy="64633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Legislación de Responsabilidades Administrativas</a:t>
            </a:r>
            <a:endParaRPr kumimoji="0" lang="es-MX" sz="18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 name="Rectángulo 2"/>
          <p:cNvSpPr/>
          <p:nvPr/>
        </p:nvSpPr>
        <p:spPr>
          <a:xfrm>
            <a:off x="585787" y="1997839"/>
            <a:ext cx="8253413" cy="2308324"/>
          </a:xfrm>
          <a:prstGeom prst="rect">
            <a:avLst/>
          </a:prstGeom>
        </p:spPr>
        <p:txBody>
          <a:bodyPr wrap="square">
            <a:spAutoFit/>
          </a:bodyPr>
          <a:lstStyle/>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p:txBody>
      </p:sp>
      <p:pic>
        <p:nvPicPr>
          <p:cNvPr id="11" name="Imagen 10"/>
          <p:cNvPicPr>
            <a:picLocks noChangeAspect="1"/>
          </p:cNvPicPr>
          <p:nvPr/>
        </p:nvPicPr>
        <p:blipFill rotWithShape="1">
          <a:blip r:embed="rId3"/>
          <a:srcRect l="25353" t="39392" r="26145" b="51629"/>
          <a:stretch/>
        </p:blipFill>
        <p:spPr>
          <a:xfrm>
            <a:off x="560481" y="4494453"/>
            <a:ext cx="8416832" cy="876037"/>
          </a:xfrm>
          <a:prstGeom prst="rect">
            <a:avLst/>
          </a:prstGeom>
        </p:spPr>
      </p:pic>
      <p:pic>
        <p:nvPicPr>
          <p:cNvPr id="12"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444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2007493" y="594042"/>
            <a:ext cx="6608473" cy="1477328"/>
          </a:xfrm>
          <a:prstGeom prst="rect">
            <a:avLst/>
          </a:prstGeom>
        </p:spPr>
        <p:txBody>
          <a:bodyPr wrap="square">
            <a:spAutoFit/>
          </a:bodyPr>
          <a:lstStyle/>
          <a:p>
            <a:pPr algn="just"/>
            <a:endParaRPr lang="es-MX" dirty="0" smtClean="0"/>
          </a:p>
          <a:p>
            <a:pPr algn="just"/>
            <a:r>
              <a:rPr lang="es-MX" b="1" dirty="0" smtClean="0"/>
              <a:t>Penas por el delito de VPMG:</a:t>
            </a:r>
          </a:p>
          <a:p>
            <a:pPr algn="just"/>
            <a:endParaRPr lang="es-MX" dirty="0"/>
          </a:p>
          <a:p>
            <a:pPr marL="285750" indent="-285750" algn="just">
              <a:buFont typeface="Arial" panose="020B0604020202020204" pitchFamily="34" charset="0"/>
              <a:buChar char="•"/>
            </a:pPr>
            <a:r>
              <a:rPr lang="es-MX" dirty="0" smtClean="0"/>
              <a:t>1 a </a:t>
            </a:r>
            <a:r>
              <a:rPr lang="es-MX" dirty="0"/>
              <a:t>6 años de prisión y </a:t>
            </a:r>
            <a:endParaRPr lang="es-MX" dirty="0" smtClean="0"/>
          </a:p>
          <a:p>
            <a:pPr marL="285750" indent="-285750" algn="just">
              <a:buFont typeface="Arial" panose="020B0604020202020204" pitchFamily="34" charset="0"/>
              <a:buChar char="•"/>
            </a:pPr>
            <a:r>
              <a:rPr lang="es-MX" dirty="0" smtClean="0"/>
              <a:t>50 </a:t>
            </a:r>
            <a:r>
              <a:rPr lang="es-MX" dirty="0"/>
              <a:t>a 300 días de </a:t>
            </a:r>
            <a:r>
              <a:rPr lang="es-MX" dirty="0" smtClean="0"/>
              <a:t>multa</a:t>
            </a:r>
            <a:endParaRPr lang="es-MX" dirty="0"/>
          </a:p>
        </p:txBody>
      </p:sp>
      <p:sp>
        <p:nvSpPr>
          <p:cNvPr id="4" name="CuadroTexto 3"/>
          <p:cNvSpPr txBox="1"/>
          <p:nvPr/>
        </p:nvSpPr>
        <p:spPr>
          <a:xfrm>
            <a:off x="914400" y="2781836"/>
            <a:ext cx="7585656" cy="2031325"/>
          </a:xfrm>
          <a:prstGeom prst="rect">
            <a:avLst/>
          </a:prstGeom>
          <a:noFill/>
        </p:spPr>
        <p:txBody>
          <a:bodyPr wrap="square" rtlCol="0">
            <a:spAutoFit/>
          </a:bodyPr>
          <a:lstStyle/>
          <a:p>
            <a:r>
              <a:rPr lang="es-MX" dirty="0" smtClean="0"/>
              <a:t>Sin embargo, </a:t>
            </a:r>
            <a:r>
              <a:rPr lang="es-MX" b="1" dirty="0" smtClean="0"/>
              <a:t>cuando </a:t>
            </a:r>
            <a:r>
              <a:rPr lang="es-MX" b="1" dirty="0"/>
              <a:t>se cometan en contra de una mujer perteneciente a un pueblo o comunidad </a:t>
            </a:r>
            <a:r>
              <a:rPr lang="es-MX" b="1" dirty="0" smtClean="0"/>
              <a:t>indígena</a:t>
            </a:r>
            <a:r>
              <a:rPr lang="es-MX" dirty="0" smtClean="0"/>
              <a:t>, dichas penas podrán incrementarse hasta por una mitad:</a:t>
            </a:r>
          </a:p>
          <a:p>
            <a:endParaRPr lang="es-MX" dirty="0" smtClean="0"/>
          </a:p>
          <a:p>
            <a:pPr marL="285750" indent="-285750">
              <a:buFont typeface="Arial" panose="020B0604020202020204" pitchFamily="34" charset="0"/>
              <a:buChar char="•"/>
            </a:pPr>
            <a:r>
              <a:rPr lang="es-MX" dirty="0" smtClean="0"/>
              <a:t>1.5 a 9 años de prisión</a:t>
            </a:r>
          </a:p>
          <a:p>
            <a:pPr marL="285750" indent="-285750">
              <a:buFont typeface="Arial" panose="020B0604020202020204" pitchFamily="34" charset="0"/>
              <a:buChar char="•"/>
            </a:pPr>
            <a:r>
              <a:rPr lang="es-MX" dirty="0" smtClean="0"/>
              <a:t>75 a 450 días de multa</a:t>
            </a:r>
            <a:endParaRPr lang="es-MX" dirty="0"/>
          </a:p>
          <a:p>
            <a:endParaRPr lang="es-MX" dirty="0"/>
          </a:p>
        </p:txBody>
      </p:sp>
      <p:pic>
        <p:nvPicPr>
          <p:cNvPr id="11"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846323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BE0DCE9-AF54-4D22-B4CE-45137536833A}"/>
              </a:ext>
            </a:extLst>
          </p:cNvPr>
          <p:cNvSpPr txBox="1"/>
          <p:nvPr/>
        </p:nvSpPr>
        <p:spPr>
          <a:xfrm>
            <a:off x="4556170" y="801402"/>
            <a:ext cx="4299146" cy="5262979"/>
          </a:xfrm>
          <a:prstGeom prst="rect">
            <a:avLst/>
          </a:prstGeom>
          <a:noFill/>
        </p:spPr>
        <p:txBody>
          <a:bodyPr wrap="square">
            <a:spAutoFit/>
          </a:bodyPr>
          <a:lstStyle/>
          <a:p>
            <a:pPr algn="just"/>
            <a:r>
              <a:rPr lang="es-MX" sz="2400" dirty="0"/>
              <a:t>Con el objetivo de prevenir y atender actos que pudieran constituir </a:t>
            </a:r>
            <a:r>
              <a:rPr lang="es-MX" sz="2400" dirty="0" smtClean="0"/>
              <a:t>Violencia Política en Razón de Género, </a:t>
            </a:r>
            <a:r>
              <a:rPr lang="es-MX" sz="2400" dirty="0"/>
              <a:t>visibilizar las conductas que la constituyen y definir rutas, herramientas y mecanismos para su erradicación, el </a:t>
            </a:r>
            <a:r>
              <a:rPr lang="es-MX" sz="2400" dirty="0" smtClean="0"/>
              <a:t>Instituto de Elecciones y Participación Ciudadana </a:t>
            </a:r>
            <a:r>
              <a:rPr lang="es-MX" sz="2400" dirty="0"/>
              <a:t>construyó</a:t>
            </a:r>
            <a:r>
              <a:rPr lang="es-MX" sz="2400" dirty="0" smtClean="0"/>
              <a:t>:</a:t>
            </a:r>
          </a:p>
          <a:p>
            <a:pPr algn="just"/>
            <a:endParaRPr lang="es-MX" sz="2400" dirty="0"/>
          </a:p>
          <a:p>
            <a:pPr algn="ctr"/>
            <a:r>
              <a:rPr lang="es-MX" sz="2400" b="1" dirty="0"/>
              <a:t>“1, 2, 3 para atender y sancionar la violencia política contra las mujeres en razón de género</a:t>
            </a:r>
            <a:r>
              <a:rPr lang="es-MX" sz="2400" b="1" dirty="0" smtClean="0"/>
              <a:t>”.</a:t>
            </a:r>
            <a:endParaRPr lang="es-MX" sz="2400" dirty="0"/>
          </a:p>
        </p:txBody>
      </p:sp>
      <p:pic>
        <p:nvPicPr>
          <p:cNvPr id="5" name="Imagen 4"/>
          <p:cNvPicPr/>
          <p:nvPr/>
        </p:nvPicPr>
        <p:blipFill rotWithShape="1">
          <a:blip r:embed="rId3"/>
          <a:srcRect l="22913" t="16904" r="19009" b="5816"/>
          <a:stretch/>
        </p:blipFill>
        <p:spPr bwMode="auto">
          <a:xfrm>
            <a:off x="721217" y="1924050"/>
            <a:ext cx="3435708" cy="4196002"/>
          </a:xfrm>
          <a:prstGeom prst="rect">
            <a:avLst/>
          </a:prstGeom>
          <a:ln>
            <a:noFill/>
          </a:ln>
          <a:extLst>
            <a:ext uri="{53640926-AAD7-44D8-BBD7-CCE9431645EC}">
              <a14:shadowObscured xmlns:a14="http://schemas.microsoft.com/office/drawing/2010/main"/>
            </a:ext>
          </a:extLst>
        </p:spPr>
      </p:pic>
      <p:pic>
        <p:nvPicPr>
          <p:cNvPr id="6"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753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BE0DCE9-AF54-4D22-B4CE-45137536833A}"/>
              </a:ext>
            </a:extLst>
          </p:cNvPr>
          <p:cNvSpPr txBox="1"/>
          <p:nvPr/>
        </p:nvSpPr>
        <p:spPr>
          <a:xfrm>
            <a:off x="2222695" y="715308"/>
            <a:ext cx="6400801" cy="5139869"/>
          </a:xfrm>
          <a:prstGeom prst="rect">
            <a:avLst/>
          </a:prstGeom>
          <a:noFill/>
        </p:spPr>
        <p:txBody>
          <a:bodyPr wrap="square">
            <a:spAutoFit/>
          </a:bodyPr>
          <a:lstStyle/>
          <a:p>
            <a:r>
              <a:rPr lang="es-MX" sz="3200" b="1" dirty="0">
                <a:solidFill>
                  <a:srgbClr val="FF3399"/>
                </a:solidFill>
              </a:rPr>
              <a:t>Q</a:t>
            </a:r>
            <a:r>
              <a:rPr lang="es-MX" sz="3200" b="1" dirty="0" smtClean="0">
                <a:solidFill>
                  <a:srgbClr val="FF3399"/>
                </a:solidFill>
              </a:rPr>
              <a:t>ue </a:t>
            </a:r>
            <a:r>
              <a:rPr lang="es-MX" sz="3200" b="1" dirty="0">
                <a:solidFill>
                  <a:srgbClr val="FF3399"/>
                </a:solidFill>
              </a:rPr>
              <a:t>consiste en: </a:t>
            </a:r>
            <a:endParaRPr lang="es-MX" sz="3200" b="1" dirty="0" smtClean="0">
              <a:solidFill>
                <a:srgbClr val="FF3399"/>
              </a:solidFill>
            </a:endParaRPr>
          </a:p>
          <a:p>
            <a:pPr algn="ctr"/>
            <a:endParaRPr lang="es-MX" sz="3200" dirty="0">
              <a:solidFill>
                <a:srgbClr val="FF3399"/>
              </a:solidFill>
            </a:endParaRPr>
          </a:p>
          <a:p>
            <a:pPr marL="342900" lvl="0" indent="-342900" algn="just">
              <a:buFont typeface="Wingdings" panose="05000000000000000000" pitchFamily="2" charset="2"/>
              <a:buChar char="Ø"/>
            </a:pPr>
            <a:r>
              <a:rPr lang="es-MX" sz="2400" dirty="0"/>
              <a:t>Guía ciudadana para identifi­car y denunciar la violencia política contra las mujeres en razón de género. </a:t>
            </a:r>
          </a:p>
          <a:p>
            <a:pPr algn="just"/>
            <a:r>
              <a:rPr lang="es-MX" sz="2400" dirty="0"/>
              <a:t> </a:t>
            </a:r>
          </a:p>
          <a:p>
            <a:pPr marL="342900" lvl="0" indent="-342900" algn="just">
              <a:buFont typeface="Wingdings" panose="05000000000000000000" pitchFamily="2" charset="2"/>
              <a:buChar char="Ø"/>
            </a:pPr>
            <a:r>
              <a:rPr lang="es-MX" sz="2400" dirty="0"/>
              <a:t>Manual del Procedimiento Especial Sancionador en materia de violencia política contra las mujeres en razón de género. </a:t>
            </a:r>
          </a:p>
          <a:p>
            <a:pPr algn="just"/>
            <a:r>
              <a:rPr lang="es-MX" sz="2400" dirty="0"/>
              <a:t> </a:t>
            </a:r>
          </a:p>
          <a:p>
            <a:pPr marL="342900" indent="-342900" algn="just">
              <a:buFont typeface="Wingdings" panose="05000000000000000000" pitchFamily="2" charset="2"/>
              <a:buChar char="Ø"/>
            </a:pPr>
            <a:r>
              <a:rPr lang="es-MX" sz="2400" dirty="0"/>
              <a:t>Protocolo interno para identi­ficar y atender la violencia política contra las mujeres en razón de género. </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15308"/>
            <a:ext cx="2575775" cy="997659"/>
          </a:xfrm>
          <a:prstGeom prst="rect">
            <a:avLst/>
          </a:prstGeom>
        </p:spPr>
      </p:pic>
    </p:spTree>
    <p:extLst>
      <p:ext uri="{BB962C8B-B14F-4D97-AF65-F5344CB8AC3E}">
        <p14:creationId xmlns:p14="http://schemas.microsoft.com/office/powerpoint/2010/main" val="3676318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BE0DCE9-AF54-4D22-B4CE-45137536833A}"/>
              </a:ext>
            </a:extLst>
          </p:cNvPr>
          <p:cNvSpPr txBox="1"/>
          <p:nvPr/>
        </p:nvSpPr>
        <p:spPr>
          <a:xfrm>
            <a:off x="1885950" y="798713"/>
            <a:ext cx="7091363" cy="4801314"/>
          </a:xfrm>
          <a:prstGeom prst="rect">
            <a:avLst/>
          </a:prstGeom>
          <a:noFill/>
        </p:spPr>
        <p:txBody>
          <a:bodyPr wrap="square">
            <a:spAutoFit/>
          </a:bodyPr>
          <a:lstStyle/>
          <a:p>
            <a:r>
              <a:rPr lang="es-MX" sz="2400" b="1" dirty="0"/>
              <a:t>“1, 2, 3 para atender y sancionar la violencia política contra las mujeres en razón de género”, dirigido a todas aquellas mujeres que pueden ser víctimas de </a:t>
            </a:r>
            <a:r>
              <a:rPr lang="es-MX" sz="2400" b="1" dirty="0" smtClean="0"/>
              <a:t>VPMG</a:t>
            </a:r>
            <a:r>
              <a:rPr lang="es-MX" sz="2400" b="1" dirty="0"/>
              <a:t>, siendo éstas</a:t>
            </a:r>
            <a:r>
              <a:rPr lang="es-MX" sz="2400" b="1" dirty="0" smtClean="0"/>
              <a:t>:</a:t>
            </a:r>
          </a:p>
          <a:p>
            <a:endParaRPr lang="es-MX" dirty="0"/>
          </a:p>
          <a:p>
            <a:pPr marL="285750" lvl="0" indent="-285750">
              <a:buFont typeface="Wingdings" panose="05000000000000000000" pitchFamily="2" charset="2"/>
              <a:buChar char="Ø"/>
            </a:pPr>
            <a:r>
              <a:rPr lang="es-MX" sz="2400" dirty="0"/>
              <a:t>Aspirante a cualquier cargo de elección popular. </a:t>
            </a:r>
          </a:p>
          <a:p>
            <a:pPr marL="285750" lvl="0" indent="-285750">
              <a:buFont typeface="Wingdings" panose="05000000000000000000" pitchFamily="2" charset="2"/>
              <a:buChar char="Ø"/>
            </a:pPr>
            <a:r>
              <a:rPr lang="es-MX" sz="2400" dirty="0"/>
              <a:t>Precandidata o candidata a un puesto de elección popular. </a:t>
            </a:r>
          </a:p>
          <a:p>
            <a:pPr marL="285750" lvl="0" indent="-285750">
              <a:buFont typeface="Wingdings" panose="05000000000000000000" pitchFamily="2" charset="2"/>
              <a:buChar char="Ø"/>
            </a:pPr>
            <a:r>
              <a:rPr lang="es-MX" sz="2400" dirty="0"/>
              <a:t>Funcionaria electa o designada a un cargo público. </a:t>
            </a:r>
          </a:p>
          <a:p>
            <a:pPr marL="285750" lvl="0" indent="-285750">
              <a:buFont typeface="Wingdings" panose="05000000000000000000" pitchFamily="2" charset="2"/>
              <a:buChar char="Ø"/>
            </a:pPr>
            <a:r>
              <a:rPr lang="es-MX" sz="2400" dirty="0"/>
              <a:t>Mujer en el ejercicio del sufragio activo (votante). </a:t>
            </a:r>
          </a:p>
          <a:p>
            <a:pPr marL="285750" lvl="0" indent="-285750">
              <a:buFont typeface="Wingdings" panose="05000000000000000000" pitchFamily="2" charset="2"/>
              <a:buChar char="Ø"/>
            </a:pPr>
            <a:r>
              <a:rPr lang="es-MX" sz="2400" dirty="0"/>
              <a:t>Militante o simpatizante de algún Partido Político. </a:t>
            </a:r>
          </a:p>
          <a:p>
            <a:pPr marL="285750" lvl="0" indent="-285750">
              <a:buFont typeface="Wingdings" panose="05000000000000000000" pitchFamily="2" charset="2"/>
              <a:buChar char="Ø"/>
            </a:pPr>
            <a:r>
              <a:rPr lang="es-MX" sz="2400" dirty="0"/>
              <a:t>Funcionaria electoral o de casilla. </a:t>
            </a:r>
          </a:p>
          <a:p>
            <a:pPr marL="285750" lvl="0" indent="-285750">
              <a:buFont typeface="Wingdings" panose="05000000000000000000" pitchFamily="2" charset="2"/>
              <a:buChar char="Ø"/>
            </a:pPr>
            <a:r>
              <a:rPr lang="es-MX" sz="2400" dirty="0"/>
              <a:t>Ciudadana en pleno ejercicio de la función pública</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663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BE0DCE9-AF54-4D22-B4CE-45137536833A}"/>
              </a:ext>
            </a:extLst>
          </p:cNvPr>
          <p:cNvSpPr txBox="1"/>
          <p:nvPr/>
        </p:nvSpPr>
        <p:spPr>
          <a:xfrm>
            <a:off x="1619250" y="605530"/>
            <a:ext cx="7358063" cy="5601533"/>
          </a:xfrm>
          <a:prstGeom prst="rect">
            <a:avLst/>
          </a:prstGeom>
          <a:noFill/>
        </p:spPr>
        <p:txBody>
          <a:bodyPr wrap="square">
            <a:spAutoFit/>
          </a:bodyPr>
          <a:lstStyle/>
          <a:p>
            <a:r>
              <a:rPr lang="es-MX" sz="2000" b="1" dirty="0"/>
              <a:t>“1, 2, 3 para atender y sancionar la violencia política contra las mujeres en razón de género”, </a:t>
            </a:r>
            <a:r>
              <a:rPr lang="es-MX" sz="2000" dirty="0"/>
              <a:t>se prevén, entre otros, los derechos siguientes:</a:t>
            </a:r>
          </a:p>
          <a:p>
            <a:pPr lvl="0"/>
            <a:endParaRPr lang="es-MX" dirty="0" smtClean="0"/>
          </a:p>
          <a:p>
            <a:pPr marL="285750" lvl="0" indent="-285750">
              <a:buFont typeface="Arial" panose="020B0604020202020204" pitchFamily="34" charset="0"/>
              <a:buChar char="•"/>
            </a:pPr>
            <a:r>
              <a:rPr lang="es-MX" sz="2000" dirty="0" smtClean="0"/>
              <a:t>Conocer</a:t>
            </a:r>
            <a:r>
              <a:rPr lang="es-MX" sz="2000" dirty="0"/>
              <a:t>, cuáles son las conductas que constituyen VPRG</a:t>
            </a:r>
          </a:p>
          <a:p>
            <a:pPr marL="285750" lvl="0" indent="-285750">
              <a:buFont typeface="Arial" panose="020B0604020202020204" pitchFamily="34" charset="0"/>
              <a:buChar char="•"/>
            </a:pPr>
            <a:r>
              <a:rPr lang="es-MX" sz="2000" dirty="0"/>
              <a:t>Conocer, quién o quiénes pueden cometer VPRG</a:t>
            </a:r>
          </a:p>
          <a:p>
            <a:pPr marL="285750" lvl="0" indent="-285750">
              <a:buFont typeface="Arial" panose="020B0604020202020204" pitchFamily="34" charset="0"/>
              <a:buChar char="•"/>
            </a:pPr>
            <a:r>
              <a:rPr lang="es-MX" sz="2000" dirty="0"/>
              <a:t>Conocer, ante qué autoridades se puede acudir en caso de considerarse víctima de </a:t>
            </a:r>
            <a:r>
              <a:rPr lang="es-MX" sz="2000" dirty="0" smtClean="0"/>
              <a:t>VPMG </a:t>
            </a:r>
            <a:r>
              <a:rPr lang="es-MX" sz="2000" dirty="0"/>
              <a:t>(pudiendo ser la vía penal, electoral o administrativa)</a:t>
            </a:r>
          </a:p>
          <a:p>
            <a:pPr marL="285750" lvl="0" indent="-285750">
              <a:buFont typeface="Arial" panose="020B0604020202020204" pitchFamily="34" charset="0"/>
              <a:buChar char="•"/>
            </a:pPr>
            <a:r>
              <a:rPr lang="es-MX" sz="2000" dirty="0"/>
              <a:t>Interponer quejas y denuncias cuando considere que están siendo objeto de VPRG</a:t>
            </a:r>
          </a:p>
          <a:p>
            <a:pPr marL="285750" lvl="0" indent="-285750">
              <a:buFont typeface="Arial" panose="020B0604020202020204" pitchFamily="34" charset="0"/>
              <a:buChar char="•"/>
            </a:pPr>
            <a:r>
              <a:rPr lang="es-MX" sz="2000" dirty="0"/>
              <a:t>Conocer, cuáles son los derechos de una víctima de </a:t>
            </a:r>
            <a:r>
              <a:rPr lang="es-MX" sz="2000" dirty="0" smtClean="0"/>
              <a:t>VPMG </a:t>
            </a:r>
            <a:r>
              <a:rPr lang="es-MX" sz="2000" dirty="0"/>
              <a:t>(Asesoría, acompañamiento, que se le dicten, medidas de protección y de reparación integral, etc.</a:t>
            </a:r>
          </a:p>
          <a:p>
            <a:pPr marL="285750" lvl="0" indent="-285750">
              <a:buFont typeface="Arial" panose="020B0604020202020204" pitchFamily="34" charset="0"/>
              <a:buChar char="•"/>
            </a:pPr>
            <a:r>
              <a:rPr lang="es-MX" sz="2000" dirty="0"/>
              <a:t>Conocer, cuáles son las instancias coadyuvantes en la atención y erradicación de la VPRG; así como las autoridades o instituciones del ámbito local que pueden apoyar u orientar, en caso de considerarse víctima de VPRG.</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08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DA66D3-77AA-4360-B021-BFE356C5F82D}"/>
              </a:ext>
            </a:extLst>
          </p:cNvPr>
          <p:cNvSpPr txBox="1"/>
          <p:nvPr/>
        </p:nvSpPr>
        <p:spPr>
          <a:xfrm>
            <a:off x="1600200" y="929264"/>
            <a:ext cx="7220243" cy="4893647"/>
          </a:xfrm>
          <a:prstGeom prst="rect">
            <a:avLst/>
          </a:prstGeom>
          <a:noFill/>
        </p:spPr>
        <p:txBody>
          <a:bodyPr wrap="square" rtlCol="0">
            <a:spAutoFit/>
          </a:bodyPr>
          <a:lstStyle/>
          <a:p>
            <a:pPr algn="just"/>
            <a:r>
              <a:rPr lang="es-MX" sz="2400" dirty="0"/>
              <a:t>Cuando se trata de </a:t>
            </a:r>
            <a:r>
              <a:rPr lang="es-MX" sz="2400" b="1" dirty="0"/>
              <a:t>Violencia Política en Razón de </a:t>
            </a:r>
            <a:r>
              <a:rPr lang="es-MX" sz="2400" b="1" dirty="0" smtClean="0"/>
              <a:t>Género </a:t>
            </a:r>
            <a:r>
              <a:rPr lang="es-MX" sz="2400" dirty="0"/>
              <a:t>por la vía electoral, la victima tiene derecho a:</a:t>
            </a:r>
          </a:p>
          <a:p>
            <a:pPr algn="just"/>
            <a:r>
              <a:rPr lang="es-MX" sz="2400" dirty="0"/>
              <a:t> </a:t>
            </a:r>
          </a:p>
          <a:p>
            <a:pPr marL="342900" lvl="0" indent="-342900" algn="just">
              <a:buFont typeface="Arial" panose="020B0604020202020204" pitchFamily="34" charset="0"/>
              <a:buChar char="•"/>
            </a:pPr>
            <a:r>
              <a:rPr lang="es-MX" sz="2400" dirty="0" smtClean="0"/>
              <a:t>Presentar queja, iniciándose así el PES por VPMG.</a:t>
            </a:r>
            <a:endParaRPr lang="es-MX" sz="2400" dirty="0"/>
          </a:p>
          <a:p>
            <a:pPr marL="342900" lvl="0" indent="-342900" algn="just">
              <a:buFont typeface="Arial" panose="020B0604020202020204" pitchFamily="34" charset="0"/>
              <a:buChar char="•"/>
            </a:pPr>
            <a:r>
              <a:rPr lang="es-MX" sz="2400" dirty="0" smtClean="0"/>
              <a:t>Solicitar medidas </a:t>
            </a:r>
            <a:r>
              <a:rPr lang="es-MX" sz="2400" dirty="0"/>
              <a:t>cautelares </a:t>
            </a:r>
            <a:r>
              <a:rPr lang="es-MX" sz="2400" dirty="0" smtClean="0"/>
              <a:t>para cesar la conducta y para protección de la posible víctima.</a:t>
            </a:r>
            <a:endParaRPr lang="es-MX" sz="2400" dirty="0"/>
          </a:p>
          <a:p>
            <a:pPr marL="342900" lvl="0" indent="-342900" algn="just">
              <a:buFont typeface="Arial" panose="020B0604020202020204" pitchFamily="34" charset="0"/>
              <a:buChar char="•"/>
            </a:pPr>
            <a:r>
              <a:rPr lang="es-MX" sz="2400" dirty="0"/>
              <a:t>Conocer las sanciones que puede imponer el IEPC a los sujetos responsables</a:t>
            </a:r>
          </a:p>
          <a:p>
            <a:pPr marL="342900" lvl="0" indent="-342900" algn="just">
              <a:buFont typeface="Arial" panose="020B0604020202020204" pitchFamily="34" charset="0"/>
              <a:buChar char="•"/>
            </a:pPr>
            <a:r>
              <a:rPr lang="es-MX" sz="2400" dirty="0"/>
              <a:t>Conocer el actuar del IEPC, ante la renuncia de candidatas por los partidos políticos, coaliciones, candidaturas comunes y candidaturas independientes</a:t>
            </a:r>
          </a:p>
          <a:p>
            <a:pPr marL="342900" lvl="0" indent="-342900" algn="just">
              <a:buFont typeface="Arial" panose="020B0604020202020204" pitchFamily="34" charset="0"/>
              <a:buChar char="•"/>
            </a:pPr>
            <a:r>
              <a:rPr lang="es-MX" sz="2400" dirty="0"/>
              <a:t>Conocer, las acciones que realiza el TEECH ante un caso de </a:t>
            </a:r>
            <a:r>
              <a:rPr lang="es-MX" sz="2400" dirty="0" smtClean="0"/>
              <a:t>VPRG.</a:t>
            </a:r>
            <a:endParaRPr lang="es-MX" sz="2400" dirty="0"/>
          </a:p>
        </p:txBody>
      </p:sp>
      <p:pic>
        <p:nvPicPr>
          <p:cNvPr id="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667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BE0DCE9-AF54-4D22-B4CE-45137536833A}"/>
              </a:ext>
            </a:extLst>
          </p:cNvPr>
          <p:cNvSpPr txBox="1"/>
          <p:nvPr/>
        </p:nvSpPr>
        <p:spPr>
          <a:xfrm>
            <a:off x="2222695" y="715308"/>
            <a:ext cx="6400801" cy="5262979"/>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MX" sz="3200" b="1" dirty="0" smtClean="0">
                <a:solidFill>
                  <a:srgbClr val="FF3399"/>
                </a:solidFill>
              </a:rPr>
              <a:t>Juicio para la Protección de los Derechos Políticos Electorales del/la ciudadano/a</a:t>
            </a:r>
            <a:r>
              <a:rPr kumimoji="0" lang="es-MX" sz="3200" b="1" i="0" u="none" strike="noStrike" kern="1200" cap="none" spc="0" normalizeH="0" baseline="0" noProof="0" dirty="0" smtClean="0">
                <a:ln>
                  <a:noFill/>
                </a:ln>
                <a:solidFill>
                  <a:srgbClr val="FF3399"/>
                </a:solidFill>
                <a:effectLst/>
                <a:uLnTx/>
                <a:uFillTx/>
                <a:latin typeface="Calibri" panose="020F0502020204030204" pitchFamily="34" charset="0"/>
                <a:ea typeface="MS PGothic" panose="020B0600070205080204" pitchFamily="34" charset="-128"/>
                <a:cs typeface="+mn-cs"/>
              </a:rPr>
              <a:t> </a:t>
            </a:r>
          </a:p>
          <a:p>
            <a:pPr marR="0" lvl="0" algn="l" defTabSz="457200" rtl="0" eaLnBrk="0" fontAlgn="base" latinLnBrk="0" hangingPunct="0">
              <a:lnSpc>
                <a:spcPct val="100000"/>
              </a:lnSpc>
              <a:spcBef>
                <a:spcPct val="0"/>
              </a:spcBef>
              <a:spcAft>
                <a:spcPct val="0"/>
              </a:spcAft>
              <a:buClrTx/>
              <a:buSzTx/>
              <a:tabLst/>
              <a:defRPr/>
            </a:pPr>
            <a:endParaRPr kumimoji="0" lang="es-MX" sz="24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endParaRPr>
          </a:p>
          <a:p>
            <a:pPr marR="0" lvl="0" algn="just" defTabSz="457200" rtl="0" eaLnBrk="0" fontAlgn="base" latinLnBrk="0" hangingPunct="0">
              <a:lnSpc>
                <a:spcPct val="100000"/>
              </a:lnSpc>
              <a:spcBef>
                <a:spcPct val="0"/>
              </a:spcBef>
              <a:spcAft>
                <a:spcPct val="0"/>
              </a:spcAft>
              <a:buClrTx/>
              <a:buSzTx/>
              <a:tabLst/>
              <a:defRPr/>
            </a:pPr>
            <a:r>
              <a:rPr kumimoji="0" lang="es-MX" sz="24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Cuando </a:t>
            </a:r>
            <a:r>
              <a:rPr kumimoji="0" lang="es-MX" sz="24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se considere que se ha violentado el</a:t>
            </a:r>
            <a:r>
              <a:rPr kumimoji="0" lang="es-MX" sz="2400" b="0" i="0" u="none" strike="noStrike" kern="1200" cap="none" spc="0" normalizeH="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derecho político-electoral o que se actualiza algún supuesto de Violencia Política en Razón de </a:t>
            </a:r>
            <a:r>
              <a:rPr kumimoji="0" lang="es-MX" sz="2400" b="0" i="0" u="none" strike="noStrike" kern="1200" cap="none" spc="0" normalizeH="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Género, s</a:t>
            </a:r>
            <a:r>
              <a:rPr lang="es-MX" sz="2400" baseline="0" dirty="0" smtClean="0">
                <a:solidFill>
                  <a:prstClr val="black"/>
                </a:solidFill>
              </a:rPr>
              <a:t>e </a:t>
            </a:r>
            <a:r>
              <a:rPr lang="es-MX" sz="2400" baseline="0" dirty="0" smtClean="0">
                <a:solidFill>
                  <a:prstClr val="black"/>
                </a:solidFill>
              </a:rPr>
              <a:t>pondrá promover un juicio para la protección de los</a:t>
            </a:r>
            <a:r>
              <a:rPr lang="es-MX" sz="2400" dirty="0" smtClean="0">
                <a:solidFill>
                  <a:prstClr val="black"/>
                </a:solidFill>
              </a:rPr>
              <a:t> Derechos Políticos Electorales del Ciudadano. Exclusivo de personas originarias de Comunidades y Pueblos Indígenas.</a:t>
            </a:r>
            <a:endParaRPr kumimoji="0" lang="es-MX" sz="24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4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a:t>
            </a:r>
          </a:p>
          <a:p>
            <a:pPr marR="0" lvl="0" algn="l" defTabSz="457200" rtl="0" eaLnBrk="0" fontAlgn="base" latinLnBrk="0" hangingPunct="0">
              <a:lnSpc>
                <a:spcPct val="100000"/>
              </a:lnSpc>
              <a:spcBef>
                <a:spcPct val="0"/>
              </a:spcBef>
              <a:spcAft>
                <a:spcPct val="0"/>
              </a:spcAft>
              <a:buClrTx/>
              <a:buSzTx/>
              <a:tabLst/>
              <a:defRPr/>
            </a:pPr>
            <a:r>
              <a:rPr kumimoji="0" lang="es-MX" sz="24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a:t>
            </a:r>
            <a:endParaRPr kumimoji="0" lang="es-MX"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339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3C654A58-B817-405B-B119-DF0895F36468}"/>
              </a:ext>
            </a:extLst>
          </p:cNvPr>
          <p:cNvGraphicFramePr>
            <a:graphicFrameLocks noGrp="1"/>
          </p:cNvGraphicFramePr>
          <p:nvPr>
            <p:extLst>
              <p:ext uri="{D42A27DB-BD31-4B8C-83A1-F6EECF244321}">
                <p14:modId xmlns:p14="http://schemas.microsoft.com/office/powerpoint/2010/main" val="3011735494"/>
              </p:ext>
            </p:extLst>
          </p:nvPr>
        </p:nvGraphicFramePr>
        <p:xfrm>
          <a:off x="624089" y="2873070"/>
          <a:ext cx="8071925" cy="2508272"/>
        </p:xfrm>
        <a:graphic>
          <a:graphicData uri="http://schemas.openxmlformats.org/drawingml/2006/table">
            <a:tbl>
              <a:tblPr firstRow="1" firstCol="1" bandRow="1">
                <a:tableStyleId>{5C22544A-7EE6-4342-B048-85BDC9FD1C3A}</a:tableStyleId>
              </a:tblPr>
              <a:tblGrid>
                <a:gridCol w="3265737">
                  <a:extLst>
                    <a:ext uri="{9D8B030D-6E8A-4147-A177-3AD203B41FA5}">
                      <a16:colId xmlns:a16="http://schemas.microsoft.com/office/drawing/2014/main" xmlns="" val="20000"/>
                    </a:ext>
                  </a:extLst>
                </a:gridCol>
                <a:gridCol w="4806188">
                  <a:extLst>
                    <a:ext uri="{9D8B030D-6E8A-4147-A177-3AD203B41FA5}">
                      <a16:colId xmlns:a16="http://schemas.microsoft.com/office/drawing/2014/main" xmlns="" val="20001"/>
                    </a:ext>
                  </a:extLst>
                </a:gridCol>
              </a:tblGrid>
              <a:tr h="1254136">
                <a:tc>
                  <a:txBody>
                    <a:bodyPr/>
                    <a:lstStyle/>
                    <a:p>
                      <a:pPr algn="ctr">
                        <a:lnSpc>
                          <a:spcPct val="115000"/>
                        </a:lnSpc>
                        <a:spcAft>
                          <a:spcPts val="0"/>
                        </a:spcAft>
                      </a:pPr>
                      <a:r>
                        <a:rPr lang="es-MX" sz="1100" dirty="0">
                          <a:effectLst/>
                        </a:rPr>
                        <a:t>DIRECCIÓN JURÍDICA Y DE LO CONTENCIOSO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rPr>
                        <a:t>Conmutador: (961) 26 400 20, 26 400 21, 26 400 22, 26 400 23;</a:t>
                      </a:r>
                      <a:br>
                        <a:rPr lang="es-MX" sz="1400" dirty="0">
                          <a:effectLst/>
                        </a:rPr>
                      </a:br>
                      <a:r>
                        <a:rPr lang="es-MX" sz="1400" dirty="0">
                          <a:effectLst/>
                        </a:rPr>
                        <a:t>Extensión: 1803, 1812 Teléfono: 26 400 58</a:t>
                      </a:r>
                      <a:br>
                        <a:rPr lang="es-MX" sz="1400" dirty="0">
                          <a:effectLst/>
                        </a:rPr>
                      </a:br>
                      <a:r>
                        <a:rPr lang="es-MX" sz="1400" u="sng" dirty="0" smtClean="0">
                          <a:effectLst/>
                          <a:hlinkClick r:id="rId3"/>
                        </a:rPr>
                        <a:t>juridico@iepc-chiapas.org.mx</a:t>
                      </a:r>
                      <a:endParaRPr lang="es-MX"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254136">
                <a:tc>
                  <a:txBody>
                    <a:bodyPr/>
                    <a:lstStyle/>
                    <a:p>
                      <a:pPr algn="ctr">
                        <a:lnSpc>
                          <a:spcPct val="115000"/>
                        </a:lnSpc>
                        <a:spcAft>
                          <a:spcPts val="0"/>
                        </a:spcAft>
                      </a:pPr>
                      <a:r>
                        <a:rPr lang="es-MX" sz="1100" dirty="0">
                          <a:effectLst/>
                        </a:rPr>
                        <a:t>UNIDAD TECNICA DE GÉNERO Y NO DISCRIMINACIÓN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u="sng" dirty="0">
                          <a:effectLst/>
                        </a:rPr>
                        <a:t>Conmutador: (961) 26 400 20, 26 400 21, 26 400 22;26 400 23 Extensión: 1121</a:t>
                      </a:r>
                      <a:br>
                        <a:rPr lang="es-MX" sz="1400" u="sng" dirty="0">
                          <a:effectLst/>
                        </a:rPr>
                      </a:br>
                      <a:r>
                        <a:rPr lang="es-MX" sz="1400" u="sng" dirty="0" smtClean="0">
                          <a:effectLst/>
                          <a:hlinkClick r:id="rId4"/>
                        </a:rPr>
                        <a:t>unidad.genero@iepc-chiapas.org.mx</a:t>
                      </a:r>
                      <a:endParaRPr lang="es-MX"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7" name="CuadroTexto 6">
            <a:extLst>
              <a:ext uri="{FF2B5EF4-FFF2-40B4-BE49-F238E27FC236}">
                <a16:creationId xmlns:a16="http://schemas.microsoft.com/office/drawing/2014/main" xmlns="" id="{E30F07A4-5831-47C9-9BFB-EC2AAA45F9C4}"/>
              </a:ext>
            </a:extLst>
          </p:cNvPr>
          <p:cNvSpPr txBox="1"/>
          <p:nvPr/>
        </p:nvSpPr>
        <p:spPr>
          <a:xfrm>
            <a:off x="1926928" y="2074939"/>
            <a:ext cx="5867697" cy="707886"/>
          </a:xfrm>
          <a:prstGeom prst="rect">
            <a:avLst/>
          </a:prstGeom>
          <a:noFill/>
        </p:spPr>
        <p:txBody>
          <a:bodyPr wrap="none" rtlCol="0">
            <a:spAutoFit/>
          </a:bodyPr>
          <a:lstStyle/>
          <a:p>
            <a:r>
              <a:rPr kumimoji="0" lang="es-MX" altLang="es-MX" sz="2000" b="1" i="0" u="none" strike="noStrike" cap="none" normalizeH="0" baseline="0" dirty="0">
                <a:ln>
                  <a:noFill/>
                </a:ln>
                <a:solidFill>
                  <a:srgbClr val="D737B1"/>
                </a:solidFill>
                <a:effectLst/>
                <a:latin typeface="Arial" panose="020B0604020202020204" pitchFamily="34" charset="0"/>
                <a:ea typeface="Times New Roman" panose="02020603050405020304" pitchFamily="18" charset="0"/>
                <a:cs typeface="Arial" panose="020B0604020202020204" pitchFamily="34" charset="0"/>
              </a:rPr>
              <a:t>D</a:t>
            </a:r>
            <a:r>
              <a:rPr kumimoji="0" lang="es-MX" altLang="es-MX" sz="2000" b="1" i="0" u="none" strike="noStrike" cap="none" normalizeH="0" baseline="0" dirty="0" bmk="">
                <a:ln>
                  <a:noFill/>
                </a:ln>
                <a:solidFill>
                  <a:srgbClr val="D737B1"/>
                </a:solidFill>
                <a:effectLst/>
                <a:latin typeface="Arial" panose="020B0604020202020204" pitchFamily="34" charset="0"/>
                <a:ea typeface="Times New Roman" panose="02020603050405020304" pitchFamily="18" charset="0"/>
                <a:cs typeface="Arial" panose="020B0604020202020204" pitchFamily="34" charset="0"/>
              </a:rPr>
              <a:t>IRECTORIO DE INSTANCIAS COMPETENTES</a:t>
            </a:r>
            <a:endParaRPr kumimoji="0" lang="es-MX" altLang="es-MX" sz="2000" b="1"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es-MX" sz="2000" dirty="0"/>
          </a:p>
        </p:txBody>
      </p:sp>
      <p:pic>
        <p:nvPicPr>
          <p:cNvPr id="4"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6">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3843380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xmlns="" id="{886B9907-76AA-4FFF-9F74-BF86C9824387}"/>
              </a:ext>
            </a:extLst>
          </p:cNvPr>
          <p:cNvSpPr txBox="1"/>
          <p:nvPr/>
        </p:nvSpPr>
        <p:spPr>
          <a:xfrm>
            <a:off x="1613884" y="2807853"/>
            <a:ext cx="6643688" cy="1323439"/>
          </a:xfrm>
          <a:prstGeom prst="rect">
            <a:avLst/>
          </a:prstGeom>
          <a:noFill/>
        </p:spPr>
        <p:txBody>
          <a:bodyPr wrap="square" rtlCol="0">
            <a:spAutoFit/>
          </a:bodyPr>
          <a:lstStyle/>
          <a:p>
            <a:pPr algn="ctr"/>
            <a:r>
              <a:rPr lang="es-MX" sz="4000" b="1" dirty="0" smtClean="0">
                <a:solidFill>
                  <a:srgbClr val="FF3399"/>
                </a:solidFill>
                <a:latin typeface="+mj-lt"/>
              </a:rPr>
              <a:t>¡MUCHAS GRACIAS!</a:t>
            </a:r>
            <a:endParaRPr lang="es-MX" sz="4000" dirty="0">
              <a:latin typeface="+mj-lt"/>
              <a:cs typeface="Arial" panose="020B0604020202020204" pitchFamily="34" charset="0"/>
            </a:endParaRPr>
          </a:p>
          <a:p>
            <a:endParaRPr lang="es-MX" sz="2000" dirty="0">
              <a:latin typeface="+mj-lt"/>
              <a:cs typeface="Arial" panose="020B0604020202020204" pitchFamily="34" charset="0"/>
            </a:endParaRPr>
          </a:p>
          <a:p>
            <a:endParaRPr lang="es-MX" sz="2000" dirty="0">
              <a:latin typeface="+mj-lt"/>
              <a:cs typeface="Arial" panose="020B0604020202020204" pitchFamily="34" charset="0"/>
            </a:endParaRPr>
          </a:p>
        </p:txBody>
      </p:sp>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149064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161D096-B32A-42CC-B473-E6F2782DDE35}"/>
              </a:ext>
            </a:extLst>
          </p:cNvPr>
          <p:cNvSpPr txBox="1"/>
          <p:nvPr/>
        </p:nvSpPr>
        <p:spPr>
          <a:xfrm>
            <a:off x="642938" y="3868281"/>
            <a:ext cx="3117693" cy="3262432"/>
          </a:xfrm>
          <a:prstGeom prst="rect">
            <a:avLst/>
          </a:prstGeom>
          <a:noFill/>
        </p:spPr>
        <p:txBody>
          <a:bodyPr wrap="square" rtlCol="0">
            <a:spAutoFit/>
          </a:bodyPr>
          <a:lstStyle/>
          <a:p>
            <a:pPr algn="just"/>
            <a:r>
              <a:rPr lang="es-MX" dirty="0" smtClean="0"/>
              <a:t>Sin embargo, con </a:t>
            </a:r>
            <a:r>
              <a:rPr lang="es-MX" dirty="0" smtClean="0"/>
              <a:t>el fin de garantizar a los pueblos y comunidades indígenas</a:t>
            </a:r>
            <a:r>
              <a:rPr lang="es-MX" dirty="0"/>
              <a:t> </a:t>
            </a:r>
            <a:r>
              <a:rPr lang="es-MX" dirty="0" smtClean="0"/>
              <a:t>el goce de sus </a:t>
            </a:r>
            <a:r>
              <a:rPr lang="es-MX" dirty="0" smtClean="0"/>
              <a:t>derechos, </a:t>
            </a:r>
            <a:r>
              <a:rPr lang="es-MX" dirty="0" smtClean="0"/>
              <a:t>su acceso se fundamenta </a:t>
            </a:r>
            <a:r>
              <a:rPr lang="es-MX" dirty="0" smtClean="0"/>
              <a:t>en los diversos </a:t>
            </a:r>
            <a:r>
              <a:rPr lang="es-MX" dirty="0" smtClean="0"/>
              <a:t>instrumentos internacionales de los que México forma </a:t>
            </a:r>
            <a:r>
              <a:rPr lang="es-MX" dirty="0" smtClean="0"/>
              <a:t>parte.</a:t>
            </a:r>
            <a:endParaRPr lang="es-MX" dirty="0" smtClean="0"/>
          </a:p>
          <a:p>
            <a:pPr lvl="0" algn="just"/>
            <a:endParaRPr lang="es-MX" sz="2000" dirty="0"/>
          </a:p>
          <a:p>
            <a:pPr lvl="0" algn="just"/>
            <a:endParaRPr lang="es-MX" sz="2000" dirty="0"/>
          </a:p>
          <a:p>
            <a:pPr lvl="0" algn="just"/>
            <a:endParaRPr lang="es-MX" sz="2000" dirty="0"/>
          </a:p>
          <a:p>
            <a:endParaRPr lang="es-MX" sz="2000" dirty="0"/>
          </a:p>
        </p:txBody>
      </p:sp>
      <p:sp>
        <p:nvSpPr>
          <p:cNvPr id="3" name="CuadroTexto 2"/>
          <p:cNvSpPr txBox="1"/>
          <p:nvPr/>
        </p:nvSpPr>
        <p:spPr>
          <a:xfrm>
            <a:off x="6413678" y="1951597"/>
            <a:ext cx="2462985" cy="2031325"/>
          </a:xfrm>
          <a:prstGeom prst="rect">
            <a:avLst/>
          </a:prstGeom>
          <a:noFill/>
        </p:spPr>
        <p:txBody>
          <a:bodyPr wrap="square" rtlCol="0">
            <a:spAutoFit/>
          </a:bodyPr>
          <a:lstStyle/>
          <a:p>
            <a:pPr lvl="0"/>
            <a:r>
              <a:rPr lang="es-MX" dirty="0" smtClean="0"/>
              <a:t>La omisión </a:t>
            </a:r>
            <a:r>
              <a:rPr lang="es-MX" dirty="0"/>
              <a:t>del </a:t>
            </a:r>
            <a:r>
              <a:rPr lang="es-MX" dirty="0" smtClean="0"/>
              <a:t>legislativo </a:t>
            </a:r>
            <a:r>
              <a:rPr lang="es-MX" dirty="0"/>
              <a:t>federal al no armonizar y reformar la CPEUM en materia de derechos </a:t>
            </a:r>
            <a:r>
              <a:rPr lang="es-MX" dirty="0" smtClean="0"/>
              <a:t>de pueblos y comunidades indígenas. </a:t>
            </a:r>
            <a:endParaRPr lang="es-MX" dirty="0"/>
          </a:p>
          <a:p>
            <a:endParaRPr lang="es-MX" dirty="0"/>
          </a:p>
        </p:txBody>
      </p:sp>
      <p:pic>
        <p:nvPicPr>
          <p:cNvPr id="8" name="Imagen 7"/>
          <p:cNvPicPr/>
          <p:nvPr/>
        </p:nvPicPr>
        <p:blipFill>
          <a:blip r:embed="rId3"/>
          <a:stretch>
            <a:fillRect/>
          </a:stretch>
        </p:blipFill>
        <p:spPr>
          <a:xfrm>
            <a:off x="1907129" y="1580555"/>
            <a:ext cx="4010025" cy="1886545"/>
          </a:xfrm>
          <a:prstGeom prst="rect">
            <a:avLst/>
          </a:prstGeom>
        </p:spPr>
      </p:pic>
      <p:pic>
        <p:nvPicPr>
          <p:cNvPr id="9" name="Imagen 8"/>
          <p:cNvPicPr/>
          <p:nvPr/>
        </p:nvPicPr>
        <p:blipFill>
          <a:blip r:embed="rId4"/>
          <a:stretch>
            <a:fillRect/>
          </a:stretch>
        </p:blipFill>
        <p:spPr>
          <a:xfrm>
            <a:off x="4975225" y="4192787"/>
            <a:ext cx="2819400" cy="1306710"/>
          </a:xfrm>
          <a:prstGeom prst="rect">
            <a:avLst/>
          </a:prstGeom>
        </p:spPr>
      </p:pic>
      <p:pic>
        <p:nvPicPr>
          <p:cNvPr id="6"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rotWithShape="1">
          <a:blip r:embed="rId6">
            <a:extLst>
              <a:ext uri="{28A0092B-C50C-407E-A947-70E740481C1C}">
                <a14:useLocalDpi xmlns:a14="http://schemas.microsoft.com/office/drawing/2010/main" val="0"/>
              </a:ext>
            </a:extLst>
          </a:blip>
          <a:srcRect t="20295" b="26051"/>
          <a:stretch/>
        </p:blipFill>
        <p:spPr>
          <a:xfrm>
            <a:off x="6506737" y="673893"/>
            <a:ext cx="2575775" cy="997659"/>
          </a:xfrm>
          <a:prstGeom prst="rect">
            <a:avLst/>
          </a:prstGeom>
        </p:spPr>
      </p:pic>
    </p:spTree>
    <p:extLst>
      <p:ext uri="{BB962C8B-B14F-4D97-AF65-F5344CB8AC3E}">
        <p14:creationId xmlns:p14="http://schemas.microsoft.com/office/powerpoint/2010/main" val="353034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18F483ED-7AE3-435A-9EE1-6753CA59C9A7}"/>
              </a:ext>
            </a:extLst>
          </p:cNvPr>
          <p:cNvSpPr txBox="1"/>
          <p:nvPr/>
        </p:nvSpPr>
        <p:spPr>
          <a:xfrm>
            <a:off x="1806113" y="1736228"/>
            <a:ext cx="6267158" cy="1323439"/>
          </a:xfrm>
          <a:prstGeom prst="rect">
            <a:avLst/>
          </a:prstGeom>
          <a:noFill/>
        </p:spPr>
        <p:txBody>
          <a:bodyPr wrap="square">
            <a:spAutoFit/>
          </a:bodyPr>
          <a:lstStyle/>
          <a:p>
            <a:pPr algn="just"/>
            <a:r>
              <a:rPr lang="es-MX" sz="2000" dirty="0"/>
              <a:t>De </a:t>
            </a:r>
            <a:r>
              <a:rPr lang="es-MX" sz="2000" dirty="0" smtClean="0"/>
              <a:t>las recomendaciones de diversas instancias ONU (Organización de las Naciones Unidas) y SIDH (Sistema Internacional de Derechos Humanos</a:t>
            </a:r>
            <a:r>
              <a:rPr lang="es-MX" sz="2000" dirty="0" smtClean="0"/>
              <a:t>) y </a:t>
            </a:r>
            <a:r>
              <a:rPr lang="es-MX" sz="2000" dirty="0" smtClean="0"/>
              <a:t>en diversos criterios  judiciales.</a:t>
            </a:r>
            <a:endParaRPr lang="es-MX" sz="2000" dirty="0"/>
          </a:p>
        </p:txBody>
      </p:sp>
      <p:pic>
        <p:nvPicPr>
          <p:cNvPr id="11" name="Imagen 10"/>
          <p:cNvPicPr/>
          <p:nvPr/>
        </p:nvPicPr>
        <p:blipFill>
          <a:blip r:embed="rId3"/>
          <a:stretch>
            <a:fillRect/>
          </a:stretch>
        </p:blipFill>
        <p:spPr>
          <a:xfrm>
            <a:off x="339715" y="3409330"/>
            <a:ext cx="3507580" cy="2605372"/>
          </a:xfrm>
          <a:prstGeom prst="rect">
            <a:avLst/>
          </a:prstGeom>
        </p:spPr>
      </p:pic>
      <p:pic>
        <p:nvPicPr>
          <p:cNvPr id="12" name="Imagen 11"/>
          <p:cNvPicPr/>
          <p:nvPr/>
        </p:nvPicPr>
        <p:blipFill rotWithShape="1">
          <a:blip r:embed="rId4"/>
          <a:srcRect t="9800" b="15401"/>
          <a:stretch/>
        </p:blipFill>
        <p:spPr bwMode="auto">
          <a:xfrm>
            <a:off x="4554536" y="3409330"/>
            <a:ext cx="3240089" cy="2605372"/>
          </a:xfrm>
          <a:prstGeom prst="rect">
            <a:avLst/>
          </a:prstGeom>
          <a:ln>
            <a:noFill/>
          </a:ln>
          <a:extLst>
            <a:ext uri="{53640926-AAD7-44D8-BBD7-CCE9431645EC}">
              <a14:shadowObscured xmlns:a14="http://schemas.microsoft.com/office/drawing/2010/main"/>
            </a:ext>
          </a:extLst>
        </p:spPr>
      </p:pic>
      <p:pic>
        <p:nvPicPr>
          <p:cNvPr id="5"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6">
            <a:extLst>
              <a:ext uri="{28A0092B-C50C-407E-A947-70E740481C1C}">
                <a14:useLocalDpi xmlns:a14="http://schemas.microsoft.com/office/drawing/2010/main" val="0"/>
              </a:ext>
            </a:extLst>
          </a:blip>
          <a:srcRect t="20295" b="26051"/>
          <a:stretch/>
        </p:blipFill>
        <p:spPr>
          <a:xfrm>
            <a:off x="6568225" y="673893"/>
            <a:ext cx="2575775" cy="997659"/>
          </a:xfrm>
          <a:prstGeom prst="rect">
            <a:avLst/>
          </a:prstGeom>
        </p:spPr>
      </p:pic>
    </p:spTree>
    <p:extLst>
      <p:ext uri="{BB962C8B-B14F-4D97-AF65-F5344CB8AC3E}">
        <p14:creationId xmlns:p14="http://schemas.microsoft.com/office/powerpoint/2010/main" val="289396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18F483ED-7AE3-435A-9EE1-6753CA59C9A7}"/>
              </a:ext>
            </a:extLst>
          </p:cNvPr>
          <p:cNvSpPr txBox="1"/>
          <p:nvPr/>
        </p:nvSpPr>
        <p:spPr>
          <a:xfrm>
            <a:off x="1428751" y="1941194"/>
            <a:ext cx="7236949" cy="707886"/>
          </a:xfrm>
          <a:prstGeom prst="rect">
            <a:avLst/>
          </a:prstGeom>
          <a:noFill/>
        </p:spPr>
        <p:txBody>
          <a:bodyPr wrap="square">
            <a:spAutoFit/>
          </a:bodyPr>
          <a:lstStyle/>
          <a:p>
            <a:pPr algn="just"/>
            <a:r>
              <a:rPr lang="es-MX" sz="2000" dirty="0" smtClean="0"/>
              <a:t>Por lo anterior, si estos derechos indígenas se focalizan en las mujeres </a:t>
            </a:r>
            <a:r>
              <a:rPr lang="es-MX" sz="2000" dirty="0" smtClean="0"/>
              <a:t>indígenas, </a:t>
            </a:r>
            <a:r>
              <a:rPr lang="es-MX" sz="2000" dirty="0" smtClean="0"/>
              <a:t>el ejercicio se ve complicado.</a:t>
            </a:r>
          </a:p>
        </p:txBody>
      </p:sp>
      <p:pic>
        <p:nvPicPr>
          <p:cNvPr id="2056" name="Picture 8" descr="Posponen elección para alcalde de Oxchuc, Chiapas – Noticieros Telev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68" y="2877436"/>
            <a:ext cx="7200901" cy="32376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673893"/>
            <a:ext cx="2575775" cy="997659"/>
          </a:xfrm>
          <a:prstGeom prst="rect">
            <a:avLst/>
          </a:prstGeom>
        </p:spPr>
      </p:pic>
    </p:spTree>
    <p:extLst>
      <p:ext uri="{BB962C8B-B14F-4D97-AF65-F5344CB8AC3E}">
        <p14:creationId xmlns:p14="http://schemas.microsoft.com/office/powerpoint/2010/main" val="248451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2AB8BF9-DE92-45E9-988F-318852B9B973}"/>
              </a:ext>
            </a:extLst>
          </p:cNvPr>
          <p:cNvSpPr txBox="1"/>
          <p:nvPr/>
        </p:nvSpPr>
        <p:spPr>
          <a:xfrm>
            <a:off x="1801789" y="1831576"/>
            <a:ext cx="5992836" cy="3970318"/>
          </a:xfrm>
          <a:prstGeom prst="rect">
            <a:avLst/>
          </a:prstGeom>
          <a:noFill/>
        </p:spPr>
        <p:txBody>
          <a:bodyPr wrap="square" rtlCol="0">
            <a:spAutoFit/>
          </a:bodyPr>
          <a:lstStyle/>
          <a:p>
            <a:pPr algn="just"/>
            <a:r>
              <a:rPr lang="es-MX" sz="4000" b="1" dirty="0">
                <a:solidFill>
                  <a:srgbClr val="FF3399"/>
                </a:solidFill>
              </a:rPr>
              <a:t>2. </a:t>
            </a:r>
            <a:r>
              <a:rPr lang="es-MX" sz="4000" b="1" dirty="0" smtClean="0">
                <a:solidFill>
                  <a:srgbClr val="FF3399"/>
                </a:solidFill>
              </a:rPr>
              <a:t>Derechos de las mujeres indígenas.</a:t>
            </a:r>
          </a:p>
          <a:p>
            <a:pPr algn="just"/>
            <a:endParaRPr lang="es-MX" sz="4000" b="1" dirty="0" smtClean="0">
              <a:solidFill>
                <a:srgbClr val="FF3399"/>
              </a:solidFill>
            </a:endParaRPr>
          </a:p>
          <a:p>
            <a:pPr marL="342900" indent="-342900" algn="just">
              <a:buFont typeface="Wingdings" panose="05000000000000000000" pitchFamily="2" charset="2"/>
              <a:buChar char="Ø"/>
            </a:pPr>
            <a:r>
              <a:rPr lang="es-MX" sz="2400" b="1" dirty="0" smtClean="0">
                <a:solidFill>
                  <a:srgbClr val="FF3399"/>
                </a:solidFill>
              </a:rPr>
              <a:t>Dualidad de discriminación.</a:t>
            </a:r>
            <a:endParaRPr lang="es-MX" sz="2400" b="1" dirty="0">
              <a:solidFill>
                <a:srgbClr val="FF3399"/>
              </a:solidFill>
            </a:endParaRPr>
          </a:p>
          <a:p>
            <a:pPr marL="285750" lvl="0" indent="-285750" algn="just">
              <a:buFont typeface="Arial" panose="020B0604020202020204" pitchFamily="34" charset="0"/>
              <a:buChar char="•"/>
            </a:pPr>
            <a:r>
              <a:rPr lang="es-MX" dirty="0"/>
              <a:t>Sector de la población que ha vivido relegado a lo largo de la historia, por el hecho de ser </a:t>
            </a:r>
            <a:r>
              <a:rPr lang="es-MX" dirty="0" smtClean="0"/>
              <a:t>indígena.</a:t>
            </a:r>
          </a:p>
          <a:p>
            <a:pPr marL="285750" indent="-285750" algn="just">
              <a:buFont typeface="Arial" panose="020B0604020202020204" pitchFamily="34" charset="0"/>
              <a:buChar char="•"/>
            </a:pPr>
            <a:r>
              <a:rPr lang="es-MX" dirty="0" smtClean="0"/>
              <a:t>Las mujeres se han </a:t>
            </a:r>
            <a:r>
              <a:rPr lang="es-MX" dirty="0"/>
              <a:t>enfrentado a un sinfín de obstáculos para ser visibilizadas e ir </a:t>
            </a:r>
            <a:r>
              <a:rPr lang="es-MX" dirty="0" smtClean="0"/>
              <a:t>cerrando </a:t>
            </a:r>
            <a:r>
              <a:rPr lang="es-MX" dirty="0"/>
              <a:t>brecha para que sus derechos sean ejercidos y respetados, en igualdad de condiciones que los </a:t>
            </a:r>
            <a:r>
              <a:rPr lang="es-MX" dirty="0" smtClean="0"/>
              <a:t>hombres.</a:t>
            </a:r>
            <a:endParaRPr lang="es-MX"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20295" b="26051"/>
          <a:stretch/>
        </p:blipFill>
        <p:spPr>
          <a:xfrm>
            <a:off x="6568225" y="673893"/>
            <a:ext cx="2575775" cy="997659"/>
          </a:xfrm>
          <a:prstGeom prst="rect">
            <a:avLst/>
          </a:prstGeom>
        </p:spPr>
      </p:pic>
    </p:spTree>
    <p:extLst>
      <p:ext uri="{BB962C8B-B14F-4D97-AF65-F5344CB8AC3E}">
        <p14:creationId xmlns:p14="http://schemas.microsoft.com/office/powerpoint/2010/main" val="370140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87AA555-3DCF-4F2B-95D8-175AC70054BB}"/>
              </a:ext>
            </a:extLst>
          </p:cNvPr>
          <p:cNvSpPr txBox="1"/>
          <p:nvPr/>
        </p:nvSpPr>
        <p:spPr>
          <a:xfrm>
            <a:off x="1354370" y="2123747"/>
            <a:ext cx="6929966" cy="1200329"/>
          </a:xfrm>
          <a:prstGeom prst="rect">
            <a:avLst/>
          </a:prstGeom>
          <a:noFill/>
        </p:spPr>
        <p:txBody>
          <a:bodyPr wrap="square" rtlCol="0">
            <a:spAutoFit/>
          </a:bodyPr>
          <a:lstStyle/>
          <a:p>
            <a:r>
              <a:rPr lang="es-MX" sz="3600" b="1" dirty="0" smtClean="0">
                <a:solidFill>
                  <a:srgbClr val="FF3399"/>
                </a:solidFill>
              </a:rPr>
              <a:t>3. Derechos político-electorales de las mujeres indígenas. </a:t>
            </a:r>
            <a:endParaRPr lang="es-MX" sz="3600" b="1" dirty="0">
              <a:solidFill>
                <a:srgbClr val="FF3399"/>
              </a:solidFill>
            </a:endParaRPr>
          </a:p>
        </p:txBody>
      </p:sp>
      <p:sp>
        <p:nvSpPr>
          <p:cNvPr id="5" name="CuadroTexto 4">
            <a:extLst>
              <a:ext uri="{FF2B5EF4-FFF2-40B4-BE49-F238E27FC236}">
                <a16:creationId xmlns:a16="http://schemas.microsoft.com/office/drawing/2014/main" xmlns="" id="{2B1A7C50-1C2C-42ED-8759-D36407278088}"/>
              </a:ext>
            </a:extLst>
          </p:cNvPr>
          <p:cNvSpPr txBox="1"/>
          <p:nvPr/>
        </p:nvSpPr>
        <p:spPr>
          <a:xfrm>
            <a:off x="347730" y="4269481"/>
            <a:ext cx="4636394" cy="1477328"/>
          </a:xfrm>
          <a:prstGeom prst="rect">
            <a:avLst/>
          </a:prstGeom>
          <a:noFill/>
        </p:spPr>
        <p:txBody>
          <a:bodyPr wrap="square" rtlCol="0">
            <a:spAutoFit/>
          </a:bodyPr>
          <a:lstStyle/>
          <a:p>
            <a:pPr marL="285750" lvl="0" indent="-285750">
              <a:buFont typeface="Wingdings" panose="05000000000000000000" pitchFamily="2" charset="2"/>
              <a:buChar char="Ø"/>
            </a:pPr>
            <a:r>
              <a:rPr lang="es-MX" dirty="0"/>
              <a:t>Derecho a ser votadas, </a:t>
            </a:r>
            <a:r>
              <a:rPr lang="es-MX" dirty="0" smtClean="0"/>
              <a:t>estereotipado.</a:t>
            </a:r>
            <a:endParaRPr lang="es-MX" dirty="0"/>
          </a:p>
          <a:p>
            <a:r>
              <a:rPr lang="es-MX" dirty="0"/>
              <a:t> </a:t>
            </a:r>
          </a:p>
          <a:p>
            <a:pPr marL="285750" lvl="0" indent="-285750">
              <a:buFont typeface="Wingdings" panose="05000000000000000000" pitchFamily="2" charset="2"/>
              <a:buChar char="Ø"/>
            </a:pPr>
            <a:r>
              <a:rPr lang="es-MX" dirty="0"/>
              <a:t>Falsas creencias, de que los cargos de elección popular, son exclusivos para </a:t>
            </a:r>
            <a:r>
              <a:rPr lang="es-MX" dirty="0" smtClean="0"/>
              <a:t>hombres.</a:t>
            </a:r>
            <a:endParaRPr lang="es-MX" dirty="0"/>
          </a:p>
        </p:txBody>
      </p:sp>
      <p:pic>
        <p:nvPicPr>
          <p:cNvPr id="4098" name="Picture 2" descr="Alistan bloquear casillas en Chiapas los habitantes del municipio de  Tzeltal Oxchuc | El Heraldo de Mé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974" y="4027329"/>
            <a:ext cx="3381571" cy="19975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6115050"/>
            <a:ext cx="1182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47730" y="3598470"/>
            <a:ext cx="6014433" cy="369332"/>
          </a:xfrm>
          <a:prstGeom prst="rect">
            <a:avLst/>
          </a:prstGeom>
          <a:noFill/>
        </p:spPr>
        <p:txBody>
          <a:bodyPr wrap="square" rtlCol="0">
            <a:spAutoFit/>
          </a:bodyPr>
          <a:lstStyle/>
          <a:p>
            <a:r>
              <a:rPr lang="es-MX" b="1" dirty="0" smtClean="0"/>
              <a:t>CONDUCTAS QUE IMPIDEN SU EJERCICIO:</a:t>
            </a:r>
            <a:endParaRPr lang="es-MX" b="1" dirty="0"/>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20295" b="26051"/>
          <a:stretch/>
        </p:blipFill>
        <p:spPr>
          <a:xfrm>
            <a:off x="6568225" y="795959"/>
            <a:ext cx="2575775" cy="997659"/>
          </a:xfrm>
          <a:prstGeom prst="rect">
            <a:avLst/>
          </a:prstGeom>
        </p:spPr>
      </p:pic>
    </p:spTree>
    <p:extLst>
      <p:ext uri="{BB962C8B-B14F-4D97-AF65-F5344CB8AC3E}">
        <p14:creationId xmlns:p14="http://schemas.microsoft.com/office/powerpoint/2010/main" val="22199528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6883</TotalTime>
  <Words>2568</Words>
  <Application>Microsoft Office PowerPoint</Application>
  <PresentationFormat>Presentación en pantalla (4:3)</PresentationFormat>
  <Paragraphs>274</Paragraphs>
  <Slides>49</Slides>
  <Notes>2</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49</vt:i4>
      </vt:variant>
    </vt:vector>
  </HeadingPairs>
  <TitlesOfParts>
    <vt:vector size="62" baseType="lpstr">
      <vt:lpstr>MS PGothic</vt:lpstr>
      <vt:lpstr>Arial</vt:lpstr>
      <vt:lpstr>Calibri</vt:lpstr>
      <vt:lpstr>Cambria</vt:lpstr>
      <vt:lpstr>Myriad Pro</vt:lpstr>
      <vt:lpstr>Myriad Pro Cond</vt:lpstr>
      <vt:lpstr>Times New Roman</vt:lpstr>
      <vt:lpstr>Verdana</vt:lpstr>
      <vt:lpstr>Wingdings</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Cesar Melo Sanchez</dc:creator>
  <cp:lastModifiedBy>Usuario</cp:lastModifiedBy>
  <cp:revision>356</cp:revision>
  <cp:lastPrinted>2017-12-04T16:31:24Z</cp:lastPrinted>
  <dcterms:created xsi:type="dcterms:W3CDTF">2016-11-16T01:59:26Z</dcterms:created>
  <dcterms:modified xsi:type="dcterms:W3CDTF">2021-10-13T05:08:50Z</dcterms:modified>
</cp:coreProperties>
</file>